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8" r:id="rId3"/>
    <p:sldId id="257" r:id="rId4"/>
    <p:sldId id="260" r:id="rId5"/>
    <p:sldId id="262" r:id="rId6"/>
    <p:sldId id="360" r:id="rId7"/>
    <p:sldId id="276" r:id="rId8"/>
    <p:sldId id="277" r:id="rId9"/>
    <p:sldId id="361" r:id="rId10"/>
    <p:sldId id="263" r:id="rId11"/>
    <p:sldId id="264" r:id="rId12"/>
    <p:sldId id="265" r:id="rId13"/>
    <p:sldId id="266" r:id="rId14"/>
    <p:sldId id="267" r:id="rId15"/>
    <p:sldId id="25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D1A071-DF75-424C-AFB1-93CE595986B3}" v="198" dt="2024-08-11T15:23:37.1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5"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D0FF7A-0754-44CB-9681-F1B6CBF6CA8A}" type="datetimeFigureOut">
              <a:rPr lang="en-IN" smtClean="0"/>
              <a:t>16-04-2025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414B78-88A8-403A-9731-DCAAA4768DCF}" type="slidenum">
              <a:rPr lang="en-IN" smtClean="0"/>
              <a:t>‹#›</a:t>
            </a:fld>
            <a:endParaRPr lang="en-IN"/>
          </a:p>
        </p:txBody>
      </p:sp>
    </p:spTree>
    <p:extLst>
      <p:ext uri="{BB962C8B-B14F-4D97-AF65-F5344CB8AC3E}">
        <p14:creationId xmlns:p14="http://schemas.microsoft.com/office/powerpoint/2010/main" val="412577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414B78-88A8-403A-9731-DCAAA4768DCF}" type="slidenum">
              <a:rPr lang="en-IN" smtClean="0"/>
              <a:t>2</a:t>
            </a:fld>
            <a:endParaRPr lang="en-IN"/>
          </a:p>
        </p:txBody>
      </p:sp>
    </p:spTree>
    <p:extLst>
      <p:ext uri="{BB962C8B-B14F-4D97-AF65-F5344CB8AC3E}">
        <p14:creationId xmlns:p14="http://schemas.microsoft.com/office/powerpoint/2010/main" val="4220013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414B78-88A8-403A-9731-DCAAA4768DCF}" type="slidenum">
              <a:rPr lang="en-IN" smtClean="0"/>
              <a:t>13</a:t>
            </a:fld>
            <a:endParaRPr lang="en-IN"/>
          </a:p>
        </p:txBody>
      </p:sp>
    </p:spTree>
    <p:extLst>
      <p:ext uri="{BB962C8B-B14F-4D97-AF65-F5344CB8AC3E}">
        <p14:creationId xmlns:p14="http://schemas.microsoft.com/office/powerpoint/2010/main" val="1710905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414B78-88A8-403A-9731-DCAAA4768DCF}" type="slidenum">
              <a:rPr lang="en-IN" smtClean="0"/>
              <a:t>14</a:t>
            </a:fld>
            <a:endParaRPr lang="en-IN"/>
          </a:p>
        </p:txBody>
      </p:sp>
    </p:spTree>
    <p:extLst>
      <p:ext uri="{BB962C8B-B14F-4D97-AF65-F5344CB8AC3E}">
        <p14:creationId xmlns:p14="http://schemas.microsoft.com/office/powerpoint/2010/main" val="2028888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414B78-88A8-403A-9731-DCAAA4768DCF}" type="slidenum">
              <a:rPr lang="en-IN" smtClean="0"/>
              <a:t>3</a:t>
            </a:fld>
            <a:endParaRPr lang="en-IN"/>
          </a:p>
        </p:txBody>
      </p:sp>
    </p:spTree>
    <p:extLst>
      <p:ext uri="{BB962C8B-B14F-4D97-AF65-F5344CB8AC3E}">
        <p14:creationId xmlns:p14="http://schemas.microsoft.com/office/powerpoint/2010/main" val="625464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414B78-88A8-403A-9731-DCAAA4768DCF}" type="slidenum">
              <a:rPr lang="en-IN" smtClean="0"/>
              <a:t>4</a:t>
            </a:fld>
            <a:endParaRPr lang="en-IN"/>
          </a:p>
        </p:txBody>
      </p:sp>
    </p:spTree>
    <p:extLst>
      <p:ext uri="{BB962C8B-B14F-4D97-AF65-F5344CB8AC3E}">
        <p14:creationId xmlns:p14="http://schemas.microsoft.com/office/powerpoint/2010/main" val="3006434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414B78-88A8-403A-9731-DCAAA4768DCF}" type="slidenum">
              <a:rPr lang="en-IN" smtClean="0"/>
              <a:t>5</a:t>
            </a:fld>
            <a:endParaRPr lang="en-IN"/>
          </a:p>
        </p:txBody>
      </p:sp>
    </p:spTree>
    <p:extLst>
      <p:ext uri="{BB962C8B-B14F-4D97-AF65-F5344CB8AC3E}">
        <p14:creationId xmlns:p14="http://schemas.microsoft.com/office/powerpoint/2010/main" val="2947340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1046011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3516450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414B78-88A8-403A-9731-DCAAA4768DCF}" type="slidenum">
              <a:rPr lang="en-IN" smtClean="0"/>
              <a:t>8</a:t>
            </a:fld>
            <a:endParaRPr lang="en-IN"/>
          </a:p>
        </p:txBody>
      </p:sp>
    </p:spTree>
    <p:extLst>
      <p:ext uri="{BB962C8B-B14F-4D97-AF65-F5344CB8AC3E}">
        <p14:creationId xmlns:p14="http://schemas.microsoft.com/office/powerpoint/2010/main" val="1873135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414B78-88A8-403A-9731-DCAAA4768DCF}" type="slidenum">
              <a:rPr lang="en-IN" smtClean="0"/>
              <a:t>11</a:t>
            </a:fld>
            <a:endParaRPr lang="en-IN"/>
          </a:p>
        </p:txBody>
      </p:sp>
    </p:spTree>
    <p:extLst>
      <p:ext uri="{BB962C8B-B14F-4D97-AF65-F5344CB8AC3E}">
        <p14:creationId xmlns:p14="http://schemas.microsoft.com/office/powerpoint/2010/main" val="4210887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414B78-88A8-403A-9731-DCAAA4768DCF}" type="slidenum">
              <a:rPr lang="en-IN" smtClean="0"/>
              <a:t>12</a:t>
            </a:fld>
            <a:endParaRPr lang="en-IN"/>
          </a:p>
        </p:txBody>
      </p:sp>
    </p:spTree>
    <p:extLst>
      <p:ext uri="{BB962C8B-B14F-4D97-AF65-F5344CB8AC3E}">
        <p14:creationId xmlns:p14="http://schemas.microsoft.com/office/powerpoint/2010/main" val="1549120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2F631-9E4C-5283-F646-8E8D2F3582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0B031BC-1943-E500-B4D1-955D593041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7B28DBA-897E-19FC-CD2B-D604BA342730}"/>
              </a:ext>
            </a:extLst>
          </p:cNvPr>
          <p:cNvSpPr>
            <a:spLocks noGrp="1"/>
          </p:cNvSpPr>
          <p:nvPr>
            <p:ph type="dt" sz="half" idx="10"/>
          </p:nvPr>
        </p:nvSpPr>
        <p:spPr/>
        <p:txBody>
          <a:bodyPr/>
          <a:lstStyle/>
          <a:p>
            <a:fld id="{5923D1D7-E2FD-4515-ABF6-5D709C5E4668}" type="datetimeFigureOut">
              <a:rPr lang="en-IN" smtClean="0"/>
              <a:t>16-04-2025</a:t>
            </a:fld>
            <a:endParaRPr lang="en-IN"/>
          </a:p>
        </p:txBody>
      </p:sp>
      <p:sp>
        <p:nvSpPr>
          <p:cNvPr id="5" name="Footer Placeholder 4">
            <a:extLst>
              <a:ext uri="{FF2B5EF4-FFF2-40B4-BE49-F238E27FC236}">
                <a16:creationId xmlns:a16="http://schemas.microsoft.com/office/drawing/2014/main" id="{F9A6BC99-4EB2-9E52-7B75-25DF5D5E46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F01E16-07B4-9F56-6882-4361528676A7}"/>
              </a:ext>
            </a:extLst>
          </p:cNvPr>
          <p:cNvSpPr>
            <a:spLocks noGrp="1"/>
          </p:cNvSpPr>
          <p:nvPr>
            <p:ph type="sldNum" sz="quarter" idx="12"/>
          </p:nvPr>
        </p:nvSpPr>
        <p:spPr/>
        <p:txBody>
          <a:bodyPr/>
          <a:lstStyle/>
          <a:p>
            <a:fld id="{D505150B-E97C-4D9E-9A9C-1091EBB1C729}" type="slidenum">
              <a:rPr lang="en-IN" smtClean="0"/>
              <a:t>‹#›</a:t>
            </a:fld>
            <a:endParaRPr lang="en-IN"/>
          </a:p>
        </p:txBody>
      </p:sp>
    </p:spTree>
    <p:extLst>
      <p:ext uri="{BB962C8B-B14F-4D97-AF65-F5344CB8AC3E}">
        <p14:creationId xmlns:p14="http://schemas.microsoft.com/office/powerpoint/2010/main" val="1760098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3F9F2-277C-9865-809D-0BCD3ED0E8F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F6714D6-FE25-4B70-87E3-37D4381988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B91135-CFAA-DAFE-9884-4A65BFB1AD4C}"/>
              </a:ext>
            </a:extLst>
          </p:cNvPr>
          <p:cNvSpPr>
            <a:spLocks noGrp="1"/>
          </p:cNvSpPr>
          <p:nvPr>
            <p:ph type="dt" sz="half" idx="10"/>
          </p:nvPr>
        </p:nvSpPr>
        <p:spPr/>
        <p:txBody>
          <a:bodyPr/>
          <a:lstStyle/>
          <a:p>
            <a:fld id="{5923D1D7-E2FD-4515-ABF6-5D709C5E4668}" type="datetimeFigureOut">
              <a:rPr lang="en-IN" smtClean="0"/>
              <a:t>16-04-2025</a:t>
            </a:fld>
            <a:endParaRPr lang="en-IN"/>
          </a:p>
        </p:txBody>
      </p:sp>
      <p:sp>
        <p:nvSpPr>
          <p:cNvPr id="5" name="Footer Placeholder 4">
            <a:extLst>
              <a:ext uri="{FF2B5EF4-FFF2-40B4-BE49-F238E27FC236}">
                <a16:creationId xmlns:a16="http://schemas.microsoft.com/office/drawing/2014/main" id="{228B443E-CC3D-105E-2102-32882681C2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802577-094B-51AF-53F2-43D8B1D481AA}"/>
              </a:ext>
            </a:extLst>
          </p:cNvPr>
          <p:cNvSpPr>
            <a:spLocks noGrp="1"/>
          </p:cNvSpPr>
          <p:nvPr>
            <p:ph type="sldNum" sz="quarter" idx="12"/>
          </p:nvPr>
        </p:nvSpPr>
        <p:spPr/>
        <p:txBody>
          <a:bodyPr/>
          <a:lstStyle/>
          <a:p>
            <a:fld id="{D505150B-E97C-4D9E-9A9C-1091EBB1C729}" type="slidenum">
              <a:rPr lang="en-IN" smtClean="0"/>
              <a:t>‹#›</a:t>
            </a:fld>
            <a:endParaRPr lang="en-IN"/>
          </a:p>
        </p:txBody>
      </p:sp>
    </p:spTree>
    <p:extLst>
      <p:ext uri="{BB962C8B-B14F-4D97-AF65-F5344CB8AC3E}">
        <p14:creationId xmlns:p14="http://schemas.microsoft.com/office/powerpoint/2010/main" val="4270626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8EEEEC-F5CC-4F7E-6261-E77F80079E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178684-AF4B-E999-EFC8-9C48103F7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E60CFA-704A-9F79-E463-CEFC9A6C0C67}"/>
              </a:ext>
            </a:extLst>
          </p:cNvPr>
          <p:cNvSpPr>
            <a:spLocks noGrp="1"/>
          </p:cNvSpPr>
          <p:nvPr>
            <p:ph type="dt" sz="half" idx="10"/>
          </p:nvPr>
        </p:nvSpPr>
        <p:spPr/>
        <p:txBody>
          <a:bodyPr/>
          <a:lstStyle/>
          <a:p>
            <a:fld id="{5923D1D7-E2FD-4515-ABF6-5D709C5E4668}" type="datetimeFigureOut">
              <a:rPr lang="en-IN" smtClean="0"/>
              <a:t>16-04-2025</a:t>
            </a:fld>
            <a:endParaRPr lang="en-IN"/>
          </a:p>
        </p:txBody>
      </p:sp>
      <p:sp>
        <p:nvSpPr>
          <p:cNvPr id="5" name="Footer Placeholder 4">
            <a:extLst>
              <a:ext uri="{FF2B5EF4-FFF2-40B4-BE49-F238E27FC236}">
                <a16:creationId xmlns:a16="http://schemas.microsoft.com/office/drawing/2014/main" id="{F5F33A82-13E1-B605-43A0-C525AA191A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35E29D-99B4-8DA0-0092-1FF9351983CB}"/>
              </a:ext>
            </a:extLst>
          </p:cNvPr>
          <p:cNvSpPr>
            <a:spLocks noGrp="1"/>
          </p:cNvSpPr>
          <p:nvPr>
            <p:ph type="sldNum" sz="quarter" idx="12"/>
          </p:nvPr>
        </p:nvSpPr>
        <p:spPr/>
        <p:txBody>
          <a:bodyPr/>
          <a:lstStyle/>
          <a:p>
            <a:fld id="{D505150B-E97C-4D9E-9A9C-1091EBB1C729}" type="slidenum">
              <a:rPr lang="en-IN" smtClean="0"/>
              <a:t>‹#›</a:t>
            </a:fld>
            <a:endParaRPr lang="en-IN"/>
          </a:p>
        </p:txBody>
      </p:sp>
    </p:spTree>
    <p:extLst>
      <p:ext uri="{BB962C8B-B14F-4D97-AF65-F5344CB8AC3E}">
        <p14:creationId xmlns:p14="http://schemas.microsoft.com/office/powerpoint/2010/main" val="4205597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3C5FA-5EC6-6A3A-A2EA-ABA90E9A5E4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A296BE-069E-E9E3-ACF3-CD49EBC7D6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8E71A9-B622-D381-7168-D7216DFD0EEC}"/>
              </a:ext>
            </a:extLst>
          </p:cNvPr>
          <p:cNvSpPr>
            <a:spLocks noGrp="1"/>
          </p:cNvSpPr>
          <p:nvPr>
            <p:ph type="dt" sz="half" idx="10"/>
          </p:nvPr>
        </p:nvSpPr>
        <p:spPr/>
        <p:txBody>
          <a:bodyPr/>
          <a:lstStyle/>
          <a:p>
            <a:fld id="{5923D1D7-E2FD-4515-ABF6-5D709C5E4668}" type="datetimeFigureOut">
              <a:rPr lang="en-IN" smtClean="0"/>
              <a:t>16-04-2025</a:t>
            </a:fld>
            <a:endParaRPr lang="en-IN"/>
          </a:p>
        </p:txBody>
      </p:sp>
      <p:sp>
        <p:nvSpPr>
          <p:cNvPr id="5" name="Footer Placeholder 4">
            <a:extLst>
              <a:ext uri="{FF2B5EF4-FFF2-40B4-BE49-F238E27FC236}">
                <a16:creationId xmlns:a16="http://schemas.microsoft.com/office/drawing/2014/main" id="{152DC5A5-C300-6439-C72D-44E0D6D0BC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EC2B4E-AE10-365C-C4F3-81754E7891FD}"/>
              </a:ext>
            </a:extLst>
          </p:cNvPr>
          <p:cNvSpPr>
            <a:spLocks noGrp="1"/>
          </p:cNvSpPr>
          <p:nvPr>
            <p:ph type="sldNum" sz="quarter" idx="12"/>
          </p:nvPr>
        </p:nvSpPr>
        <p:spPr/>
        <p:txBody>
          <a:bodyPr/>
          <a:lstStyle/>
          <a:p>
            <a:fld id="{D505150B-E97C-4D9E-9A9C-1091EBB1C729}" type="slidenum">
              <a:rPr lang="en-IN" smtClean="0"/>
              <a:t>‹#›</a:t>
            </a:fld>
            <a:endParaRPr lang="en-IN"/>
          </a:p>
        </p:txBody>
      </p:sp>
    </p:spTree>
    <p:extLst>
      <p:ext uri="{BB962C8B-B14F-4D97-AF65-F5344CB8AC3E}">
        <p14:creationId xmlns:p14="http://schemas.microsoft.com/office/powerpoint/2010/main" val="329538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E5F31-CC86-1711-84DB-EEF0B39EEC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7499F75-6302-127A-8A83-AAE6047425B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4EE99E-DBB0-C0E2-F376-4E7FCF1B1CE2}"/>
              </a:ext>
            </a:extLst>
          </p:cNvPr>
          <p:cNvSpPr>
            <a:spLocks noGrp="1"/>
          </p:cNvSpPr>
          <p:nvPr>
            <p:ph type="dt" sz="half" idx="10"/>
          </p:nvPr>
        </p:nvSpPr>
        <p:spPr/>
        <p:txBody>
          <a:bodyPr/>
          <a:lstStyle/>
          <a:p>
            <a:fld id="{5923D1D7-E2FD-4515-ABF6-5D709C5E4668}" type="datetimeFigureOut">
              <a:rPr lang="en-IN" smtClean="0"/>
              <a:t>16-04-2025</a:t>
            </a:fld>
            <a:endParaRPr lang="en-IN"/>
          </a:p>
        </p:txBody>
      </p:sp>
      <p:sp>
        <p:nvSpPr>
          <p:cNvPr id="5" name="Footer Placeholder 4">
            <a:extLst>
              <a:ext uri="{FF2B5EF4-FFF2-40B4-BE49-F238E27FC236}">
                <a16:creationId xmlns:a16="http://schemas.microsoft.com/office/drawing/2014/main" id="{37ED8A81-F8F7-EB80-D7B2-D3FDB838DD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77627C-E2D6-2DB7-2B9C-E8CF0E046074}"/>
              </a:ext>
            </a:extLst>
          </p:cNvPr>
          <p:cNvSpPr>
            <a:spLocks noGrp="1"/>
          </p:cNvSpPr>
          <p:nvPr>
            <p:ph type="sldNum" sz="quarter" idx="12"/>
          </p:nvPr>
        </p:nvSpPr>
        <p:spPr/>
        <p:txBody>
          <a:bodyPr/>
          <a:lstStyle/>
          <a:p>
            <a:fld id="{D505150B-E97C-4D9E-9A9C-1091EBB1C729}" type="slidenum">
              <a:rPr lang="en-IN" smtClean="0"/>
              <a:t>‹#›</a:t>
            </a:fld>
            <a:endParaRPr lang="en-IN"/>
          </a:p>
        </p:txBody>
      </p:sp>
    </p:spTree>
    <p:extLst>
      <p:ext uri="{BB962C8B-B14F-4D97-AF65-F5344CB8AC3E}">
        <p14:creationId xmlns:p14="http://schemas.microsoft.com/office/powerpoint/2010/main" val="2675168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117F0-7A63-F96A-69BB-4895B6BD26C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148377-0689-96F4-F06D-48F3D1A5AA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91EE9F5-CD4A-9D13-78A0-298BC12718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F39DE05-BB12-FCC3-FE61-C29950B88833}"/>
              </a:ext>
            </a:extLst>
          </p:cNvPr>
          <p:cNvSpPr>
            <a:spLocks noGrp="1"/>
          </p:cNvSpPr>
          <p:nvPr>
            <p:ph type="dt" sz="half" idx="10"/>
          </p:nvPr>
        </p:nvSpPr>
        <p:spPr/>
        <p:txBody>
          <a:bodyPr/>
          <a:lstStyle/>
          <a:p>
            <a:fld id="{5923D1D7-E2FD-4515-ABF6-5D709C5E4668}" type="datetimeFigureOut">
              <a:rPr lang="en-IN" smtClean="0"/>
              <a:t>16-04-2025</a:t>
            </a:fld>
            <a:endParaRPr lang="en-IN"/>
          </a:p>
        </p:txBody>
      </p:sp>
      <p:sp>
        <p:nvSpPr>
          <p:cNvPr id="6" name="Footer Placeholder 5">
            <a:extLst>
              <a:ext uri="{FF2B5EF4-FFF2-40B4-BE49-F238E27FC236}">
                <a16:creationId xmlns:a16="http://schemas.microsoft.com/office/drawing/2014/main" id="{A60071D1-625F-0275-16ED-A4E74EBBBF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139039F-CF08-4739-5AA7-49C5C2355A23}"/>
              </a:ext>
            </a:extLst>
          </p:cNvPr>
          <p:cNvSpPr>
            <a:spLocks noGrp="1"/>
          </p:cNvSpPr>
          <p:nvPr>
            <p:ph type="sldNum" sz="quarter" idx="12"/>
          </p:nvPr>
        </p:nvSpPr>
        <p:spPr/>
        <p:txBody>
          <a:bodyPr/>
          <a:lstStyle/>
          <a:p>
            <a:fld id="{D505150B-E97C-4D9E-9A9C-1091EBB1C729}" type="slidenum">
              <a:rPr lang="en-IN" smtClean="0"/>
              <a:t>‹#›</a:t>
            </a:fld>
            <a:endParaRPr lang="en-IN"/>
          </a:p>
        </p:txBody>
      </p:sp>
    </p:spTree>
    <p:extLst>
      <p:ext uri="{BB962C8B-B14F-4D97-AF65-F5344CB8AC3E}">
        <p14:creationId xmlns:p14="http://schemas.microsoft.com/office/powerpoint/2010/main" val="396957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8E16C-2EF9-2FD1-B714-0F2171F3DCC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54ABD5-89B3-7D50-814D-6B9597AB3A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829816-220F-CAC8-5D30-5A44A65671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3EB6AAC-A9E3-4019-CAB8-78E8076268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1851A7-80AD-36A3-F168-67B415C2DB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782115D-C856-A922-2A40-1B0BE956D324}"/>
              </a:ext>
            </a:extLst>
          </p:cNvPr>
          <p:cNvSpPr>
            <a:spLocks noGrp="1"/>
          </p:cNvSpPr>
          <p:nvPr>
            <p:ph type="dt" sz="half" idx="10"/>
          </p:nvPr>
        </p:nvSpPr>
        <p:spPr/>
        <p:txBody>
          <a:bodyPr/>
          <a:lstStyle/>
          <a:p>
            <a:fld id="{5923D1D7-E2FD-4515-ABF6-5D709C5E4668}" type="datetimeFigureOut">
              <a:rPr lang="en-IN" smtClean="0"/>
              <a:t>16-04-2025</a:t>
            </a:fld>
            <a:endParaRPr lang="en-IN"/>
          </a:p>
        </p:txBody>
      </p:sp>
      <p:sp>
        <p:nvSpPr>
          <p:cNvPr id="8" name="Footer Placeholder 7">
            <a:extLst>
              <a:ext uri="{FF2B5EF4-FFF2-40B4-BE49-F238E27FC236}">
                <a16:creationId xmlns:a16="http://schemas.microsoft.com/office/drawing/2014/main" id="{03AB71C1-2C44-C527-19DA-BB928B88256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2606C20-6506-ED36-B18B-C4E725F7C0D3}"/>
              </a:ext>
            </a:extLst>
          </p:cNvPr>
          <p:cNvSpPr>
            <a:spLocks noGrp="1"/>
          </p:cNvSpPr>
          <p:nvPr>
            <p:ph type="sldNum" sz="quarter" idx="12"/>
          </p:nvPr>
        </p:nvSpPr>
        <p:spPr/>
        <p:txBody>
          <a:bodyPr/>
          <a:lstStyle/>
          <a:p>
            <a:fld id="{D505150B-E97C-4D9E-9A9C-1091EBB1C729}" type="slidenum">
              <a:rPr lang="en-IN" smtClean="0"/>
              <a:t>‹#›</a:t>
            </a:fld>
            <a:endParaRPr lang="en-IN"/>
          </a:p>
        </p:txBody>
      </p:sp>
    </p:spTree>
    <p:extLst>
      <p:ext uri="{BB962C8B-B14F-4D97-AF65-F5344CB8AC3E}">
        <p14:creationId xmlns:p14="http://schemas.microsoft.com/office/powerpoint/2010/main" val="1059024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295A4-7342-DDB5-24FF-37F68D6BB56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EF5B233-1975-A529-B1DE-66AC476B8126}"/>
              </a:ext>
            </a:extLst>
          </p:cNvPr>
          <p:cNvSpPr>
            <a:spLocks noGrp="1"/>
          </p:cNvSpPr>
          <p:nvPr>
            <p:ph type="dt" sz="half" idx="10"/>
          </p:nvPr>
        </p:nvSpPr>
        <p:spPr/>
        <p:txBody>
          <a:bodyPr/>
          <a:lstStyle/>
          <a:p>
            <a:fld id="{5923D1D7-E2FD-4515-ABF6-5D709C5E4668}" type="datetimeFigureOut">
              <a:rPr lang="en-IN" smtClean="0"/>
              <a:t>16-04-2025</a:t>
            </a:fld>
            <a:endParaRPr lang="en-IN"/>
          </a:p>
        </p:txBody>
      </p:sp>
      <p:sp>
        <p:nvSpPr>
          <p:cNvPr id="4" name="Footer Placeholder 3">
            <a:extLst>
              <a:ext uri="{FF2B5EF4-FFF2-40B4-BE49-F238E27FC236}">
                <a16:creationId xmlns:a16="http://schemas.microsoft.com/office/drawing/2014/main" id="{B70002C4-1E7C-80BC-47FE-0A938AA13E6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24623DB-7A11-742F-AA3B-26A9AD1FBFF3}"/>
              </a:ext>
            </a:extLst>
          </p:cNvPr>
          <p:cNvSpPr>
            <a:spLocks noGrp="1"/>
          </p:cNvSpPr>
          <p:nvPr>
            <p:ph type="sldNum" sz="quarter" idx="12"/>
          </p:nvPr>
        </p:nvSpPr>
        <p:spPr/>
        <p:txBody>
          <a:bodyPr/>
          <a:lstStyle/>
          <a:p>
            <a:fld id="{D505150B-E97C-4D9E-9A9C-1091EBB1C729}" type="slidenum">
              <a:rPr lang="en-IN" smtClean="0"/>
              <a:t>‹#›</a:t>
            </a:fld>
            <a:endParaRPr lang="en-IN"/>
          </a:p>
        </p:txBody>
      </p:sp>
    </p:spTree>
    <p:extLst>
      <p:ext uri="{BB962C8B-B14F-4D97-AF65-F5344CB8AC3E}">
        <p14:creationId xmlns:p14="http://schemas.microsoft.com/office/powerpoint/2010/main" val="314828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33AC7B-CF61-DB76-C75E-A6469F88D4FF}"/>
              </a:ext>
            </a:extLst>
          </p:cNvPr>
          <p:cNvSpPr>
            <a:spLocks noGrp="1"/>
          </p:cNvSpPr>
          <p:nvPr>
            <p:ph type="dt" sz="half" idx="10"/>
          </p:nvPr>
        </p:nvSpPr>
        <p:spPr/>
        <p:txBody>
          <a:bodyPr/>
          <a:lstStyle/>
          <a:p>
            <a:fld id="{5923D1D7-E2FD-4515-ABF6-5D709C5E4668}" type="datetimeFigureOut">
              <a:rPr lang="en-IN" smtClean="0"/>
              <a:t>16-04-2025</a:t>
            </a:fld>
            <a:endParaRPr lang="en-IN"/>
          </a:p>
        </p:txBody>
      </p:sp>
      <p:sp>
        <p:nvSpPr>
          <p:cNvPr id="3" name="Footer Placeholder 2">
            <a:extLst>
              <a:ext uri="{FF2B5EF4-FFF2-40B4-BE49-F238E27FC236}">
                <a16:creationId xmlns:a16="http://schemas.microsoft.com/office/drawing/2014/main" id="{A4A62576-58FD-D1B6-F134-1420FB5C02F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0CA73DE-8FC4-A15E-57C8-897E57649CC2}"/>
              </a:ext>
            </a:extLst>
          </p:cNvPr>
          <p:cNvSpPr>
            <a:spLocks noGrp="1"/>
          </p:cNvSpPr>
          <p:nvPr>
            <p:ph type="sldNum" sz="quarter" idx="12"/>
          </p:nvPr>
        </p:nvSpPr>
        <p:spPr/>
        <p:txBody>
          <a:bodyPr/>
          <a:lstStyle/>
          <a:p>
            <a:fld id="{D505150B-E97C-4D9E-9A9C-1091EBB1C729}" type="slidenum">
              <a:rPr lang="en-IN" smtClean="0"/>
              <a:t>‹#›</a:t>
            </a:fld>
            <a:endParaRPr lang="en-IN"/>
          </a:p>
        </p:txBody>
      </p:sp>
    </p:spTree>
    <p:extLst>
      <p:ext uri="{BB962C8B-B14F-4D97-AF65-F5344CB8AC3E}">
        <p14:creationId xmlns:p14="http://schemas.microsoft.com/office/powerpoint/2010/main" val="663855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0EE4E-AA80-10FA-6B05-9238B613B0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4A36E96-1D43-AE24-ADE8-A13359CCB7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F4B0E86-D1A9-2F56-A94D-31F35A1623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ABD16-1B78-FDCE-F371-4FAAC6E2CC39}"/>
              </a:ext>
            </a:extLst>
          </p:cNvPr>
          <p:cNvSpPr>
            <a:spLocks noGrp="1"/>
          </p:cNvSpPr>
          <p:nvPr>
            <p:ph type="dt" sz="half" idx="10"/>
          </p:nvPr>
        </p:nvSpPr>
        <p:spPr/>
        <p:txBody>
          <a:bodyPr/>
          <a:lstStyle/>
          <a:p>
            <a:fld id="{5923D1D7-E2FD-4515-ABF6-5D709C5E4668}" type="datetimeFigureOut">
              <a:rPr lang="en-IN" smtClean="0"/>
              <a:t>16-04-2025</a:t>
            </a:fld>
            <a:endParaRPr lang="en-IN"/>
          </a:p>
        </p:txBody>
      </p:sp>
      <p:sp>
        <p:nvSpPr>
          <p:cNvPr id="6" name="Footer Placeholder 5">
            <a:extLst>
              <a:ext uri="{FF2B5EF4-FFF2-40B4-BE49-F238E27FC236}">
                <a16:creationId xmlns:a16="http://schemas.microsoft.com/office/drawing/2014/main" id="{CE06B03A-A6B9-FBF6-1445-DA27B136B5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BAE142-1F5D-B967-4BBB-FCCBAD38F2FC}"/>
              </a:ext>
            </a:extLst>
          </p:cNvPr>
          <p:cNvSpPr>
            <a:spLocks noGrp="1"/>
          </p:cNvSpPr>
          <p:nvPr>
            <p:ph type="sldNum" sz="quarter" idx="12"/>
          </p:nvPr>
        </p:nvSpPr>
        <p:spPr/>
        <p:txBody>
          <a:bodyPr/>
          <a:lstStyle/>
          <a:p>
            <a:fld id="{D505150B-E97C-4D9E-9A9C-1091EBB1C729}" type="slidenum">
              <a:rPr lang="en-IN" smtClean="0"/>
              <a:t>‹#›</a:t>
            </a:fld>
            <a:endParaRPr lang="en-IN"/>
          </a:p>
        </p:txBody>
      </p:sp>
    </p:spTree>
    <p:extLst>
      <p:ext uri="{BB962C8B-B14F-4D97-AF65-F5344CB8AC3E}">
        <p14:creationId xmlns:p14="http://schemas.microsoft.com/office/powerpoint/2010/main" val="3613246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6A0B7-A959-C45D-933E-301FB0A0F3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A0B28B4-2666-1BF8-AFD0-B408C94F1D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A9780C2-ED50-E85F-46D8-628B7BC677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AFD0F5-8567-76A0-4174-AB0566546873}"/>
              </a:ext>
            </a:extLst>
          </p:cNvPr>
          <p:cNvSpPr>
            <a:spLocks noGrp="1"/>
          </p:cNvSpPr>
          <p:nvPr>
            <p:ph type="dt" sz="half" idx="10"/>
          </p:nvPr>
        </p:nvSpPr>
        <p:spPr/>
        <p:txBody>
          <a:bodyPr/>
          <a:lstStyle/>
          <a:p>
            <a:fld id="{5923D1D7-E2FD-4515-ABF6-5D709C5E4668}" type="datetimeFigureOut">
              <a:rPr lang="en-IN" smtClean="0"/>
              <a:t>16-04-2025</a:t>
            </a:fld>
            <a:endParaRPr lang="en-IN"/>
          </a:p>
        </p:txBody>
      </p:sp>
      <p:sp>
        <p:nvSpPr>
          <p:cNvPr id="6" name="Footer Placeholder 5">
            <a:extLst>
              <a:ext uri="{FF2B5EF4-FFF2-40B4-BE49-F238E27FC236}">
                <a16:creationId xmlns:a16="http://schemas.microsoft.com/office/drawing/2014/main" id="{A4BA80DC-CA2E-D39F-9D95-19FB7D9ADB6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4456E6-7CE3-4321-0360-3F1A4BAEFF44}"/>
              </a:ext>
            </a:extLst>
          </p:cNvPr>
          <p:cNvSpPr>
            <a:spLocks noGrp="1"/>
          </p:cNvSpPr>
          <p:nvPr>
            <p:ph type="sldNum" sz="quarter" idx="12"/>
          </p:nvPr>
        </p:nvSpPr>
        <p:spPr/>
        <p:txBody>
          <a:bodyPr/>
          <a:lstStyle/>
          <a:p>
            <a:fld id="{D505150B-E97C-4D9E-9A9C-1091EBB1C729}" type="slidenum">
              <a:rPr lang="en-IN" smtClean="0"/>
              <a:t>‹#›</a:t>
            </a:fld>
            <a:endParaRPr lang="en-IN"/>
          </a:p>
        </p:txBody>
      </p:sp>
    </p:spTree>
    <p:extLst>
      <p:ext uri="{BB962C8B-B14F-4D97-AF65-F5344CB8AC3E}">
        <p14:creationId xmlns:p14="http://schemas.microsoft.com/office/powerpoint/2010/main" val="3125040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807308-0F6C-398C-FA92-E7A81A1DEF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DCB244-2F91-E5FD-0174-983718BF30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1B3F9E-DDBB-F9C9-FA30-3F9EEEFEFE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923D1D7-E2FD-4515-ABF6-5D709C5E4668}" type="datetimeFigureOut">
              <a:rPr lang="en-IN" smtClean="0"/>
              <a:t>16-04-2025</a:t>
            </a:fld>
            <a:endParaRPr lang="en-IN"/>
          </a:p>
        </p:txBody>
      </p:sp>
      <p:sp>
        <p:nvSpPr>
          <p:cNvPr id="5" name="Footer Placeholder 4">
            <a:extLst>
              <a:ext uri="{FF2B5EF4-FFF2-40B4-BE49-F238E27FC236}">
                <a16:creationId xmlns:a16="http://schemas.microsoft.com/office/drawing/2014/main" id="{B6B44B3E-CE5E-2198-66F3-697C9CD6D8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CFA0BF83-E231-3C7E-2A7E-B4972B4735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505150B-E97C-4D9E-9A9C-1091EBB1C729}" type="slidenum">
              <a:rPr lang="en-IN" smtClean="0"/>
              <a:t>‹#›</a:t>
            </a:fld>
            <a:endParaRPr lang="en-IN"/>
          </a:p>
        </p:txBody>
      </p:sp>
    </p:spTree>
    <p:extLst>
      <p:ext uri="{BB962C8B-B14F-4D97-AF65-F5344CB8AC3E}">
        <p14:creationId xmlns:p14="http://schemas.microsoft.com/office/powerpoint/2010/main" val="1946099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15.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16.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2.gi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fif"/></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3.svg"/><Relationship Id="rId4" Type="http://schemas.openxmlformats.org/officeDocument/2006/relationships/image" Target="../media/image18.sv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45C9E2-D625-D8A8-6E8C-F7349A0C5E2B}"/>
              </a:ext>
            </a:extLst>
          </p:cNvPr>
          <p:cNvSpPr>
            <a:spLocks noGrp="1"/>
          </p:cNvSpPr>
          <p:nvPr>
            <p:ph type="ctrTitle"/>
          </p:nvPr>
        </p:nvSpPr>
        <p:spPr>
          <a:xfrm>
            <a:off x="6773281" y="3965819"/>
            <a:ext cx="4805996" cy="455988"/>
          </a:xfrm>
        </p:spPr>
        <p:txBody>
          <a:bodyPr anchor="t">
            <a:normAutofit fontScale="90000"/>
          </a:bodyPr>
          <a:lstStyle/>
          <a:p>
            <a:pPr algn="l"/>
            <a:r>
              <a:rPr lang="en-US" sz="4000" dirty="0">
                <a:solidFill>
                  <a:schemeClr val="tx2"/>
                </a:solidFill>
              </a:rPr>
              <a:t> </a:t>
            </a:r>
            <a:endParaRPr lang="en-IN" sz="4000" dirty="0">
              <a:solidFill>
                <a:schemeClr val="tx2"/>
              </a:solidFill>
            </a:endParaRPr>
          </a:p>
        </p:txBody>
      </p:sp>
      <p:sp>
        <p:nvSpPr>
          <p:cNvPr id="3" name="Subtitle 2">
            <a:extLst>
              <a:ext uri="{FF2B5EF4-FFF2-40B4-BE49-F238E27FC236}">
                <a16:creationId xmlns:a16="http://schemas.microsoft.com/office/drawing/2014/main" id="{0BE8EC7A-19D4-C296-182F-69C2B674DD40}"/>
              </a:ext>
            </a:extLst>
          </p:cNvPr>
          <p:cNvSpPr>
            <a:spLocks noGrp="1"/>
          </p:cNvSpPr>
          <p:nvPr>
            <p:ph type="subTitle" idx="1"/>
          </p:nvPr>
        </p:nvSpPr>
        <p:spPr>
          <a:xfrm>
            <a:off x="5988733" y="1675796"/>
            <a:ext cx="6165115" cy="2235912"/>
          </a:xfrm>
        </p:spPr>
        <p:txBody>
          <a:bodyPr anchor="b">
            <a:noAutofit/>
          </a:bodyPr>
          <a:lstStyle/>
          <a:p>
            <a:r>
              <a:rPr lang="en-US" sz="5400" b="1" dirty="0"/>
              <a:t>Introduction to the </a:t>
            </a:r>
            <a:r>
              <a:rPr lang="en-US" sz="8800" b="1" dirty="0">
                <a:solidFill>
                  <a:schemeClr val="accent2">
                    <a:lumMod val="75000"/>
                  </a:schemeClr>
                </a:solidFill>
              </a:rPr>
              <a:t>Data Lake</a:t>
            </a:r>
            <a:endParaRPr lang="en-IN" sz="6000" b="1" dirty="0">
              <a:solidFill>
                <a:schemeClr val="accent2">
                  <a:lumMod val="75000"/>
                </a:schemeClr>
              </a:solidFill>
            </a:endParaRPr>
          </a:p>
        </p:txBody>
      </p:sp>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DC79B9C5-C5C1-532C-E3B3-4E9E2422BE31}"/>
              </a:ext>
            </a:extLst>
          </p:cNvPr>
          <p:cNvSpPr txBox="1"/>
          <p:nvPr/>
        </p:nvSpPr>
        <p:spPr>
          <a:xfrm>
            <a:off x="7391444" y="5922694"/>
            <a:ext cx="3745203" cy="307777"/>
          </a:xfrm>
          <a:prstGeom prst="rect">
            <a:avLst/>
          </a:prstGeom>
          <a:noFill/>
        </p:spPr>
        <p:txBody>
          <a:bodyPr wrap="square" rtlCol="0">
            <a:spAutoFit/>
          </a:bodyPr>
          <a:lstStyle/>
          <a:p>
            <a:pPr algn="ctr"/>
            <a:r>
              <a:rPr lang="en-US" sz="1400" dirty="0">
                <a:solidFill>
                  <a:schemeClr val="tx2">
                    <a:lumMod val="75000"/>
                    <a:lumOff val="25000"/>
                  </a:schemeClr>
                </a:solidFill>
              </a:rPr>
              <a:t>Lead by : </a:t>
            </a:r>
            <a:r>
              <a:rPr lang="en-IN" sz="1400" b="1" dirty="0">
                <a:solidFill>
                  <a:schemeClr val="tx2">
                    <a:lumMod val="75000"/>
                    <a:lumOff val="25000"/>
                  </a:schemeClr>
                </a:solidFill>
                <a:highlight>
                  <a:srgbClr val="FFFFFF"/>
                </a:highlight>
                <a:latin typeface="Segoe UI" panose="020B0502040204020203" pitchFamily="34" charset="0"/>
              </a:rPr>
              <a:t>PRITAM JAGDALE</a:t>
            </a:r>
          </a:p>
        </p:txBody>
      </p:sp>
      <p:pic>
        <p:nvPicPr>
          <p:cNvPr id="6" name="Picture 5">
            <a:extLst>
              <a:ext uri="{FF2B5EF4-FFF2-40B4-BE49-F238E27FC236}">
                <a16:creationId xmlns:a16="http://schemas.microsoft.com/office/drawing/2014/main" id="{52C79557-43BF-2CB5-6F72-A6B08AD87EC9}"/>
              </a:ext>
            </a:extLst>
          </p:cNvPr>
          <p:cNvPicPr>
            <a:picLocks noChangeAspect="1"/>
          </p:cNvPicPr>
          <p:nvPr/>
        </p:nvPicPr>
        <p:blipFill>
          <a:blip r:embed="rId2">
            <a:alphaModFix amt="4000"/>
            <a:extLst>
              <a:ext uri="{28A0092B-C50C-407E-A947-70E740481C1C}">
                <a14:useLocalDpi xmlns:a14="http://schemas.microsoft.com/office/drawing/2010/main" val="0"/>
              </a:ext>
            </a:extLst>
          </a:blip>
          <a:stretch>
            <a:fillRect/>
          </a:stretch>
        </p:blipFill>
        <p:spPr>
          <a:xfrm>
            <a:off x="-194971" y="1641461"/>
            <a:ext cx="5875335" cy="3923664"/>
          </a:xfrm>
          <a:prstGeom prst="rect">
            <a:avLst/>
          </a:prstGeom>
        </p:spPr>
      </p:pic>
    </p:spTree>
    <p:extLst>
      <p:ext uri="{BB962C8B-B14F-4D97-AF65-F5344CB8AC3E}">
        <p14:creationId xmlns:p14="http://schemas.microsoft.com/office/powerpoint/2010/main" val="2735976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E9103F-1E28-AA1C-D9C1-EAD3CA0032C2}"/>
              </a:ext>
            </a:extLst>
          </p:cNvPr>
          <p:cNvSpPr>
            <a:spLocks noGrp="1"/>
          </p:cNvSpPr>
          <p:nvPr>
            <p:ph type="title"/>
          </p:nvPr>
        </p:nvSpPr>
        <p:spPr>
          <a:xfrm>
            <a:off x="753980" y="1228895"/>
            <a:ext cx="10515600" cy="115467"/>
          </a:xfrm>
        </p:spPr>
        <p:txBody>
          <a:bodyPr>
            <a:noAutofit/>
          </a:bodyPr>
          <a:lstStyle/>
          <a:p>
            <a:pPr algn="ctr"/>
            <a:r>
              <a:rPr lang="en-US" sz="6000" b="0" i="0" dirty="0">
                <a:effectLst/>
                <a:latin typeface="var(--font-fk-grotesk)"/>
              </a:rPr>
              <a:t>Benefits of a Data Lake</a:t>
            </a:r>
            <a:br>
              <a:rPr lang="en-US" sz="6000" b="0" i="0" dirty="0">
                <a:effectLst/>
                <a:latin typeface="var(--font-fk-grotesk)"/>
              </a:rPr>
            </a:br>
            <a:endParaRPr lang="en-IN" sz="6000" dirty="0"/>
          </a:p>
        </p:txBody>
      </p:sp>
      <p:sp>
        <p:nvSpPr>
          <p:cNvPr id="12" name="Content Placeholder 11">
            <a:extLst>
              <a:ext uri="{FF2B5EF4-FFF2-40B4-BE49-F238E27FC236}">
                <a16:creationId xmlns:a16="http://schemas.microsoft.com/office/drawing/2014/main" id="{5911C411-DC2E-CA53-9695-ECB670EB90A8}"/>
              </a:ext>
            </a:extLst>
          </p:cNvPr>
          <p:cNvSpPr>
            <a:spLocks noGrp="1"/>
          </p:cNvSpPr>
          <p:nvPr>
            <p:ph sz="half" idx="1"/>
          </p:nvPr>
        </p:nvSpPr>
        <p:spPr>
          <a:xfrm>
            <a:off x="838200" y="1825625"/>
            <a:ext cx="5181600" cy="420270"/>
          </a:xfrm>
        </p:spPr>
        <p:txBody>
          <a:bodyPr>
            <a:normAutofit fontScale="25000" lnSpcReduction="20000"/>
          </a:bodyPr>
          <a:lstStyle/>
          <a:p>
            <a:pPr algn="ctr"/>
            <a:r>
              <a:rPr lang="en-IN" sz="11000" b="1" i="0" dirty="0">
                <a:solidFill>
                  <a:schemeClr val="accent2"/>
                </a:solidFill>
                <a:effectLst/>
                <a:latin typeface="var(--font-fk-grotesk)"/>
              </a:rPr>
              <a:t>Scalability</a:t>
            </a:r>
          </a:p>
          <a:p>
            <a:endParaRPr lang="en-IN" dirty="0"/>
          </a:p>
        </p:txBody>
      </p:sp>
      <p:sp>
        <p:nvSpPr>
          <p:cNvPr id="13" name="Content Placeholder 12">
            <a:extLst>
              <a:ext uri="{FF2B5EF4-FFF2-40B4-BE49-F238E27FC236}">
                <a16:creationId xmlns:a16="http://schemas.microsoft.com/office/drawing/2014/main" id="{46AC738A-38D6-0A40-86B9-F62EBC3DF5A7}"/>
              </a:ext>
            </a:extLst>
          </p:cNvPr>
          <p:cNvSpPr>
            <a:spLocks noGrp="1"/>
          </p:cNvSpPr>
          <p:nvPr>
            <p:ph sz="half" idx="2"/>
          </p:nvPr>
        </p:nvSpPr>
        <p:spPr>
          <a:xfrm>
            <a:off x="6172200" y="1825625"/>
            <a:ext cx="5181600" cy="420270"/>
          </a:xfrm>
        </p:spPr>
        <p:txBody>
          <a:bodyPr>
            <a:normAutofit fontScale="25000" lnSpcReduction="20000"/>
          </a:bodyPr>
          <a:lstStyle/>
          <a:p>
            <a:pPr algn="ctr"/>
            <a:r>
              <a:rPr lang="en-IN" sz="11200" b="1" dirty="0">
                <a:solidFill>
                  <a:schemeClr val="accent2"/>
                </a:solidFill>
                <a:latin typeface="var(--font-fk-grotesk)"/>
              </a:rPr>
              <a:t>Cost-Effectiveness</a:t>
            </a:r>
          </a:p>
          <a:p>
            <a:pPr algn="ctr"/>
            <a:endParaRPr lang="en-IN" dirty="0"/>
          </a:p>
        </p:txBody>
      </p:sp>
      <p:sp>
        <p:nvSpPr>
          <p:cNvPr id="14" name="Content Placeholder 11">
            <a:extLst>
              <a:ext uri="{FF2B5EF4-FFF2-40B4-BE49-F238E27FC236}">
                <a16:creationId xmlns:a16="http://schemas.microsoft.com/office/drawing/2014/main" id="{E92D364B-AF0D-F965-11B5-3A84099D2A99}"/>
              </a:ext>
            </a:extLst>
          </p:cNvPr>
          <p:cNvSpPr txBox="1">
            <a:spLocks/>
          </p:cNvSpPr>
          <p:nvPr/>
        </p:nvSpPr>
        <p:spPr>
          <a:xfrm>
            <a:off x="838200" y="2245895"/>
            <a:ext cx="5181600" cy="1026694"/>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0" dirty="0">
                <a:latin typeface="var(--font-fk-grotesk)"/>
              </a:rPr>
              <a:t>Handling Large Volumes of Data</a:t>
            </a:r>
          </a:p>
          <a:p>
            <a:pPr lvl="1"/>
            <a:r>
              <a:rPr lang="en-IN" sz="7600" dirty="0">
                <a:latin typeface="var(--font-fk-grotesk)"/>
              </a:rPr>
              <a:t>Horizontal Scalability</a:t>
            </a:r>
          </a:p>
          <a:p>
            <a:pPr lvl="1"/>
            <a:r>
              <a:rPr lang="en-IN" sz="7600" dirty="0">
                <a:latin typeface="var(--font-fk-grotesk)"/>
              </a:rPr>
              <a:t>Diverse Data Ingestion</a:t>
            </a:r>
          </a:p>
          <a:p>
            <a:endParaRPr lang="en-US" b="0" i="0" dirty="0">
              <a:effectLst/>
              <a:latin typeface="__fkGroteskNeue_598ab8"/>
            </a:endParaRPr>
          </a:p>
          <a:p>
            <a:endParaRPr lang="en-IN" dirty="0"/>
          </a:p>
        </p:txBody>
      </p:sp>
      <p:sp>
        <p:nvSpPr>
          <p:cNvPr id="15" name="Content Placeholder 11">
            <a:extLst>
              <a:ext uri="{FF2B5EF4-FFF2-40B4-BE49-F238E27FC236}">
                <a16:creationId xmlns:a16="http://schemas.microsoft.com/office/drawing/2014/main" id="{26D4270F-CF12-A85D-24ED-C534BA05C541}"/>
              </a:ext>
            </a:extLst>
          </p:cNvPr>
          <p:cNvSpPr txBox="1">
            <a:spLocks/>
          </p:cNvSpPr>
          <p:nvPr/>
        </p:nvSpPr>
        <p:spPr>
          <a:xfrm>
            <a:off x="6220327" y="2253917"/>
            <a:ext cx="5181600" cy="1026694"/>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IN" sz="7600" dirty="0">
                <a:latin typeface="var(--font-fk-grotesk)"/>
              </a:rPr>
              <a:t>Lower Storage Costs</a:t>
            </a:r>
          </a:p>
          <a:p>
            <a:pPr lvl="1"/>
            <a:r>
              <a:rPr lang="en-IN" sz="7600" dirty="0">
                <a:latin typeface="var(--font-fk-grotesk)"/>
              </a:rPr>
              <a:t>Use of Commodity Hardware</a:t>
            </a:r>
          </a:p>
          <a:p>
            <a:pPr lvl="1"/>
            <a:r>
              <a:rPr lang="en-IN" sz="7600" dirty="0">
                <a:latin typeface="var(--font-fk-grotesk)"/>
              </a:rPr>
              <a:t>Pay-as-You-Go Models</a:t>
            </a:r>
          </a:p>
          <a:p>
            <a:pPr lvl="1"/>
            <a:r>
              <a:rPr lang="en-IN" sz="7600" dirty="0">
                <a:latin typeface="var(--font-fk-grotesk)"/>
              </a:rPr>
              <a:t>Reduced Data Duplication</a:t>
            </a:r>
          </a:p>
          <a:p>
            <a:endParaRPr lang="en-US" b="0" i="0" dirty="0">
              <a:effectLst/>
              <a:latin typeface="__fkGroteskNeue_598ab8"/>
            </a:endParaRPr>
          </a:p>
          <a:p>
            <a:endParaRPr lang="en-IN" dirty="0"/>
          </a:p>
        </p:txBody>
      </p:sp>
      <p:sp>
        <p:nvSpPr>
          <p:cNvPr id="16" name="Content Placeholder 11">
            <a:extLst>
              <a:ext uri="{FF2B5EF4-FFF2-40B4-BE49-F238E27FC236}">
                <a16:creationId xmlns:a16="http://schemas.microsoft.com/office/drawing/2014/main" id="{50BB5200-ECB7-E361-2F90-89DC5F7FEF83}"/>
              </a:ext>
            </a:extLst>
          </p:cNvPr>
          <p:cNvSpPr txBox="1">
            <a:spLocks/>
          </p:cNvSpPr>
          <p:nvPr/>
        </p:nvSpPr>
        <p:spPr>
          <a:xfrm>
            <a:off x="830180" y="3646406"/>
            <a:ext cx="5181600" cy="4202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IN" sz="5200" b="1" dirty="0">
                <a:solidFill>
                  <a:schemeClr val="accent2"/>
                </a:solidFill>
                <a:latin typeface="var(--font-fk-grotesk)"/>
              </a:rPr>
              <a:t>Flexibility</a:t>
            </a:r>
          </a:p>
          <a:p>
            <a:pPr algn="ctr"/>
            <a:endParaRPr lang="en-IN" sz="3600" dirty="0">
              <a:latin typeface="var(--font-fk-grotesk)"/>
            </a:endParaRPr>
          </a:p>
          <a:p>
            <a:endParaRPr lang="en-IN" dirty="0"/>
          </a:p>
        </p:txBody>
      </p:sp>
      <p:sp>
        <p:nvSpPr>
          <p:cNvPr id="17" name="Content Placeholder 11">
            <a:extLst>
              <a:ext uri="{FF2B5EF4-FFF2-40B4-BE49-F238E27FC236}">
                <a16:creationId xmlns:a16="http://schemas.microsoft.com/office/drawing/2014/main" id="{AD080854-7EC4-29C2-6344-28054175F8D2}"/>
              </a:ext>
            </a:extLst>
          </p:cNvPr>
          <p:cNvSpPr txBox="1">
            <a:spLocks/>
          </p:cNvSpPr>
          <p:nvPr/>
        </p:nvSpPr>
        <p:spPr>
          <a:xfrm>
            <a:off x="830180" y="4082715"/>
            <a:ext cx="5181600" cy="10266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pPr>
            <a:r>
              <a:rPr lang="en-IN" sz="1900" dirty="0">
                <a:latin typeface="var(--font-fk-grotesk)"/>
              </a:rPr>
              <a:t>Schema-on-Read</a:t>
            </a:r>
          </a:p>
          <a:p>
            <a:pPr lvl="1">
              <a:lnSpc>
                <a:spcPct val="70000"/>
              </a:lnSpc>
            </a:pPr>
            <a:r>
              <a:rPr lang="en-IN" sz="1900" dirty="0">
                <a:latin typeface="var(--font-fk-grotesk)"/>
              </a:rPr>
              <a:t>Raw Data Storage</a:t>
            </a:r>
          </a:p>
          <a:p>
            <a:pPr lvl="1">
              <a:lnSpc>
                <a:spcPct val="70000"/>
              </a:lnSpc>
            </a:pPr>
            <a:r>
              <a:rPr lang="en-IN" sz="1900" dirty="0">
                <a:latin typeface="var(--font-fk-grotesk)"/>
              </a:rPr>
              <a:t>Schema-on-Read</a:t>
            </a:r>
            <a:endParaRPr lang="en-IN" dirty="0"/>
          </a:p>
        </p:txBody>
      </p:sp>
      <p:sp>
        <p:nvSpPr>
          <p:cNvPr id="18" name="Content Placeholder 12">
            <a:extLst>
              <a:ext uri="{FF2B5EF4-FFF2-40B4-BE49-F238E27FC236}">
                <a16:creationId xmlns:a16="http://schemas.microsoft.com/office/drawing/2014/main" id="{85083653-196D-E689-D66C-3C62EB50EF93}"/>
              </a:ext>
            </a:extLst>
          </p:cNvPr>
          <p:cNvSpPr txBox="1">
            <a:spLocks/>
          </p:cNvSpPr>
          <p:nvPr/>
        </p:nvSpPr>
        <p:spPr>
          <a:xfrm>
            <a:off x="6180222" y="3662447"/>
            <a:ext cx="5181600" cy="4202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IN" sz="3300" b="1" dirty="0">
                <a:solidFill>
                  <a:schemeClr val="accent2"/>
                </a:solidFill>
                <a:latin typeface="var(--font-fk-grotesk)"/>
              </a:rPr>
              <a:t>Advanced Analytics</a:t>
            </a:r>
          </a:p>
          <a:p>
            <a:pPr algn="ctr"/>
            <a:endParaRPr lang="en-IN" dirty="0"/>
          </a:p>
        </p:txBody>
      </p:sp>
      <p:sp>
        <p:nvSpPr>
          <p:cNvPr id="19" name="Content Placeholder 11">
            <a:extLst>
              <a:ext uri="{FF2B5EF4-FFF2-40B4-BE49-F238E27FC236}">
                <a16:creationId xmlns:a16="http://schemas.microsoft.com/office/drawing/2014/main" id="{B9843D76-6F71-BEA6-3E46-5F4486DB5105}"/>
              </a:ext>
            </a:extLst>
          </p:cNvPr>
          <p:cNvSpPr txBox="1">
            <a:spLocks/>
          </p:cNvSpPr>
          <p:nvPr/>
        </p:nvSpPr>
        <p:spPr>
          <a:xfrm>
            <a:off x="6228349" y="4106781"/>
            <a:ext cx="5181600" cy="1026694"/>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7600" dirty="0">
                <a:latin typeface="var(--font-fk-grotesk)"/>
              </a:rPr>
              <a:t>AI/ML Applications and Insights</a:t>
            </a:r>
          </a:p>
          <a:p>
            <a:pPr marL="685800" lvl="2">
              <a:spcBef>
                <a:spcPts val="1000"/>
              </a:spcBef>
            </a:pPr>
            <a:r>
              <a:rPr lang="en-IN" sz="7600" dirty="0">
                <a:latin typeface="var(--font-fk-grotesk)"/>
              </a:rPr>
              <a:t>Big Data Analytics</a:t>
            </a:r>
          </a:p>
          <a:p>
            <a:pPr marL="685800" lvl="2">
              <a:spcBef>
                <a:spcPts val="1000"/>
              </a:spcBef>
            </a:pPr>
            <a:r>
              <a:rPr lang="en-IN" sz="7600" dirty="0">
                <a:latin typeface="var(--font-fk-grotesk)"/>
              </a:rPr>
              <a:t>Machine Learning Frameworks</a:t>
            </a:r>
          </a:p>
          <a:p>
            <a:pPr marL="685800" lvl="2">
              <a:spcBef>
                <a:spcPts val="1000"/>
              </a:spcBef>
            </a:pPr>
            <a:r>
              <a:rPr lang="en-IN" sz="7600" dirty="0">
                <a:latin typeface="var(--font-fk-grotesk)"/>
              </a:rPr>
              <a:t>Real-Time Analytics</a:t>
            </a:r>
            <a:endParaRPr lang="en-US" sz="7600" dirty="0">
              <a:latin typeface="var(--font-fk-grotesk)"/>
            </a:endParaRPr>
          </a:p>
          <a:p>
            <a:endParaRPr lang="en-IN" dirty="0"/>
          </a:p>
        </p:txBody>
      </p:sp>
    </p:spTree>
    <p:extLst>
      <p:ext uri="{BB962C8B-B14F-4D97-AF65-F5344CB8AC3E}">
        <p14:creationId xmlns:p14="http://schemas.microsoft.com/office/powerpoint/2010/main" val="1632806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BB8672-48F0-730D-0C3F-990851BB4A8B}"/>
              </a:ext>
            </a:extLst>
          </p:cNvPr>
          <p:cNvSpPr txBox="1"/>
          <p:nvPr/>
        </p:nvSpPr>
        <p:spPr>
          <a:xfrm>
            <a:off x="0" y="982176"/>
            <a:ext cx="5614737" cy="4893647"/>
          </a:xfrm>
          <a:prstGeom prst="rect">
            <a:avLst/>
          </a:prstGeom>
          <a:noFill/>
        </p:spPr>
        <p:txBody>
          <a:bodyPr wrap="square" rtlCol="0">
            <a:spAutoFit/>
          </a:bodyPr>
          <a:lstStyle/>
          <a:p>
            <a:pPr marL="342900" indent="-342900">
              <a:buFont typeface="Arial" panose="020B0604020202020204" pitchFamily="34" charset="0"/>
              <a:buChar char="•"/>
            </a:pPr>
            <a:r>
              <a:rPr lang="en-IN" sz="3200" b="1" dirty="0"/>
              <a:t>Marketing</a:t>
            </a:r>
            <a:r>
              <a:rPr lang="en-IN" b="0" i="0" dirty="0">
                <a:effectLst/>
                <a:latin typeface="var(--font-fk-grotesk)"/>
              </a:rPr>
              <a:t> </a:t>
            </a:r>
          </a:p>
          <a:p>
            <a:pPr marL="800100" lvl="1" indent="-342900">
              <a:buFont typeface="Arial" panose="020B0604020202020204" pitchFamily="34" charset="0"/>
              <a:buChar char="•"/>
            </a:pPr>
            <a:r>
              <a:rPr lang="en-IN" sz="2000" b="0" i="0" dirty="0">
                <a:effectLst/>
                <a:latin typeface="__fkGroteskNeue_598ab8"/>
              </a:rPr>
              <a:t>360-Degree Customer Overview</a:t>
            </a:r>
            <a:endParaRPr lang="en-IN" sz="2000" dirty="0">
              <a:latin typeface="var(--font-fk-grotesk)"/>
            </a:endParaRPr>
          </a:p>
          <a:p>
            <a:pPr marL="800100" lvl="1" indent="-342900">
              <a:buFont typeface="Arial" panose="020B0604020202020204" pitchFamily="34" charset="0"/>
              <a:buChar char="•"/>
            </a:pPr>
            <a:r>
              <a:rPr lang="en-IN" sz="2000" dirty="0">
                <a:latin typeface="__fkGroteskNeue_598ab8"/>
              </a:rPr>
              <a:t>Real-Time Campaign Adjustments</a:t>
            </a:r>
          </a:p>
          <a:p>
            <a:pPr marL="800100" lvl="1" indent="-342900">
              <a:buFont typeface="Arial" panose="020B0604020202020204" pitchFamily="34" charset="0"/>
              <a:buChar char="•"/>
            </a:pPr>
            <a:r>
              <a:rPr lang="en-IN" sz="2000" dirty="0">
                <a:latin typeface="__fkGroteskNeue_598ab8"/>
              </a:rPr>
              <a:t>Enhanced Data Exploration</a:t>
            </a:r>
            <a:endParaRPr lang="en-US" sz="2000" dirty="0">
              <a:latin typeface="__fkGroteskNeue_598ab8"/>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IN" sz="3200" b="1" dirty="0"/>
              <a:t>Finance</a:t>
            </a:r>
          </a:p>
          <a:p>
            <a:pPr marL="800100" lvl="1" indent="-342900">
              <a:buFont typeface="Arial" panose="020B0604020202020204" pitchFamily="34" charset="0"/>
              <a:buChar char="•"/>
            </a:pPr>
            <a:r>
              <a:rPr lang="en-US" sz="2000" dirty="0">
                <a:latin typeface="__fkGroteskNeue_598ab8"/>
              </a:rPr>
              <a:t>Improved Compliance and Risk Management</a:t>
            </a:r>
          </a:p>
          <a:p>
            <a:pPr marL="800100" lvl="1" indent="-342900">
              <a:buFont typeface="Arial" panose="020B0604020202020204" pitchFamily="34" charset="0"/>
              <a:buChar char="•"/>
            </a:pPr>
            <a:r>
              <a:rPr lang="en-IN" sz="2000" dirty="0">
                <a:latin typeface="__fkGroteskNeue_598ab8"/>
              </a:rPr>
              <a:t>Enhanced Forecasting Abilities</a:t>
            </a:r>
            <a:endParaRPr lang="en-US" sz="2000" dirty="0">
              <a:latin typeface="__fkGroteskNeue_598ab8"/>
            </a:endParaRPr>
          </a:p>
          <a:p>
            <a:pPr marL="800100" lvl="1" indent="-342900">
              <a:buFont typeface="Arial" panose="020B0604020202020204" pitchFamily="34" charset="0"/>
              <a:buChar char="•"/>
            </a:pPr>
            <a:r>
              <a:rPr lang="en-IN" sz="2000" dirty="0">
                <a:latin typeface="__fkGroteskNeue_598ab8"/>
              </a:rPr>
              <a:t>Fraud Detection and Prevention</a:t>
            </a:r>
            <a:endParaRPr lang="en-US" sz="2000" dirty="0">
              <a:latin typeface="__fkGroteskNeue_598ab8"/>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IN" sz="3200" b="1" dirty="0"/>
              <a:t>Operations</a:t>
            </a:r>
          </a:p>
          <a:p>
            <a:pPr marL="800100" lvl="1" indent="-342900">
              <a:buFont typeface="Arial" panose="020B0604020202020204" pitchFamily="34" charset="0"/>
              <a:buChar char="•"/>
            </a:pPr>
            <a:r>
              <a:rPr lang="en-IN" sz="2000" dirty="0">
                <a:latin typeface="__fkGroteskNeue_598ab8"/>
              </a:rPr>
              <a:t>Operational Efficiency</a:t>
            </a:r>
          </a:p>
          <a:p>
            <a:pPr marL="800100" lvl="1" indent="-342900">
              <a:buFont typeface="Arial" panose="020B0604020202020204" pitchFamily="34" charset="0"/>
              <a:buChar char="•"/>
            </a:pPr>
            <a:r>
              <a:rPr lang="en-IN" sz="2000" dirty="0">
                <a:latin typeface="__fkGroteskNeue_598ab8"/>
              </a:rPr>
              <a:t>IoT Data Management</a:t>
            </a:r>
          </a:p>
          <a:p>
            <a:pPr marL="800100" lvl="1" indent="-342900">
              <a:buFont typeface="Arial" panose="020B0604020202020204" pitchFamily="34" charset="0"/>
              <a:buChar char="•"/>
            </a:pPr>
            <a:r>
              <a:rPr lang="en-IN" sz="2000" dirty="0">
                <a:latin typeface="__fkGroteskNeue_598ab8"/>
              </a:rPr>
              <a:t>Real-Time Decision Making</a:t>
            </a:r>
            <a:r>
              <a:rPr lang="en-IN" b="0" i="0" dirty="0">
                <a:effectLst/>
                <a:latin typeface="__fkGroteskNeue_598ab8"/>
              </a:rPr>
              <a:t>	</a:t>
            </a:r>
            <a:endParaRPr lang="en-US" dirty="0"/>
          </a:p>
        </p:txBody>
      </p:sp>
      <p:sp>
        <p:nvSpPr>
          <p:cNvPr id="3" name="TextBox 2">
            <a:extLst>
              <a:ext uri="{FF2B5EF4-FFF2-40B4-BE49-F238E27FC236}">
                <a16:creationId xmlns:a16="http://schemas.microsoft.com/office/drawing/2014/main" id="{7539E453-42E4-7638-670C-2767920DAA09}"/>
              </a:ext>
            </a:extLst>
          </p:cNvPr>
          <p:cNvSpPr txBox="1"/>
          <p:nvPr/>
        </p:nvSpPr>
        <p:spPr>
          <a:xfrm>
            <a:off x="4100757" y="-51590"/>
            <a:ext cx="3891386" cy="1015663"/>
          </a:xfrm>
          <a:prstGeom prst="rect">
            <a:avLst/>
          </a:prstGeom>
          <a:noFill/>
        </p:spPr>
        <p:txBody>
          <a:bodyPr wrap="none" rtlCol="0">
            <a:spAutoFit/>
          </a:bodyPr>
          <a:lstStyle/>
          <a:p>
            <a:r>
              <a:rPr lang="en-IN" sz="6000" b="1" dirty="0"/>
              <a:t>Use Cases</a:t>
            </a:r>
          </a:p>
        </p:txBody>
      </p:sp>
      <p:grpSp>
        <p:nvGrpSpPr>
          <p:cNvPr id="38" name="Group 37">
            <a:extLst>
              <a:ext uri="{FF2B5EF4-FFF2-40B4-BE49-F238E27FC236}">
                <a16:creationId xmlns:a16="http://schemas.microsoft.com/office/drawing/2014/main" id="{4116003C-208E-0FC7-A464-77A6BC1D2146}"/>
              </a:ext>
            </a:extLst>
          </p:cNvPr>
          <p:cNvGrpSpPr/>
          <p:nvPr/>
        </p:nvGrpSpPr>
        <p:grpSpPr>
          <a:xfrm>
            <a:off x="5257674" y="751852"/>
            <a:ext cx="6554931" cy="5864829"/>
            <a:chOff x="5626642" y="693787"/>
            <a:chExt cx="6554931" cy="5864829"/>
          </a:xfrm>
        </p:grpSpPr>
        <p:grpSp>
          <p:nvGrpSpPr>
            <p:cNvPr id="14" name="Group 13">
              <a:extLst>
                <a:ext uri="{FF2B5EF4-FFF2-40B4-BE49-F238E27FC236}">
                  <a16:creationId xmlns:a16="http://schemas.microsoft.com/office/drawing/2014/main" id="{2D0E0925-8205-6BFE-0BAE-FF5B8BE36DA3}"/>
                </a:ext>
              </a:extLst>
            </p:cNvPr>
            <p:cNvGrpSpPr/>
            <p:nvPr/>
          </p:nvGrpSpPr>
          <p:grpSpPr>
            <a:xfrm>
              <a:off x="7443878" y="1810035"/>
              <a:ext cx="3413703" cy="3297841"/>
              <a:chOff x="7464960" y="1418538"/>
              <a:chExt cx="3847821" cy="4008559"/>
            </a:xfrm>
          </p:grpSpPr>
          <p:grpSp>
            <p:nvGrpSpPr>
              <p:cNvPr id="7" name="Group 6">
                <a:extLst>
                  <a:ext uri="{FF2B5EF4-FFF2-40B4-BE49-F238E27FC236}">
                    <a16:creationId xmlns:a16="http://schemas.microsoft.com/office/drawing/2014/main" id="{9557F5F4-32CA-9893-454C-D38CACE02E8E}"/>
                  </a:ext>
                </a:extLst>
              </p:cNvPr>
              <p:cNvGrpSpPr/>
              <p:nvPr/>
            </p:nvGrpSpPr>
            <p:grpSpPr>
              <a:xfrm>
                <a:off x="8559521" y="2646947"/>
                <a:ext cx="1611174" cy="1564105"/>
                <a:chOff x="8719942" y="2318084"/>
                <a:chExt cx="2051274" cy="2029326"/>
              </a:xfrm>
            </p:grpSpPr>
            <p:sp>
              <p:nvSpPr>
                <p:cNvPr id="5" name="Oval 4">
                  <a:extLst>
                    <a:ext uri="{FF2B5EF4-FFF2-40B4-BE49-F238E27FC236}">
                      <a16:creationId xmlns:a16="http://schemas.microsoft.com/office/drawing/2014/main" id="{110E7A71-3468-46C0-C77F-D349146AA58E}"/>
                    </a:ext>
                  </a:extLst>
                </p:cNvPr>
                <p:cNvSpPr/>
                <p:nvPr/>
              </p:nvSpPr>
              <p:spPr>
                <a:xfrm>
                  <a:off x="9013580" y="2575994"/>
                  <a:ext cx="1455271" cy="14686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Data </a:t>
                  </a:r>
                </a:p>
                <a:p>
                  <a:pPr algn="ctr"/>
                  <a:r>
                    <a:rPr lang="en-US" dirty="0"/>
                    <a:t>Lake</a:t>
                  </a:r>
                  <a:endParaRPr lang="en-IN" dirty="0"/>
                </a:p>
              </p:txBody>
            </p:sp>
            <p:sp>
              <p:nvSpPr>
                <p:cNvPr id="6" name="Oval 5">
                  <a:extLst>
                    <a:ext uri="{FF2B5EF4-FFF2-40B4-BE49-F238E27FC236}">
                      <a16:creationId xmlns:a16="http://schemas.microsoft.com/office/drawing/2014/main" id="{207DAC14-258A-AF68-FEF7-49A5C5805B39}"/>
                    </a:ext>
                  </a:extLst>
                </p:cNvPr>
                <p:cNvSpPr/>
                <p:nvPr/>
              </p:nvSpPr>
              <p:spPr>
                <a:xfrm>
                  <a:off x="8719942" y="2318084"/>
                  <a:ext cx="2051274" cy="2029326"/>
                </a:xfrm>
                <a:prstGeom prst="ellipse">
                  <a:avLst/>
                </a:prstGeom>
                <a:no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sp>
            <p:nvSpPr>
              <p:cNvPr id="8" name="Arrow: Right 7">
                <a:extLst>
                  <a:ext uri="{FF2B5EF4-FFF2-40B4-BE49-F238E27FC236}">
                    <a16:creationId xmlns:a16="http://schemas.microsoft.com/office/drawing/2014/main" id="{3BC87694-AF35-733B-E2C7-FC5B6A69BB0C}"/>
                  </a:ext>
                </a:extLst>
              </p:cNvPr>
              <p:cNvSpPr/>
              <p:nvPr/>
            </p:nvSpPr>
            <p:spPr>
              <a:xfrm rot="1256937">
                <a:off x="7464960" y="2526394"/>
                <a:ext cx="1222227" cy="5996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3DD27211-8AF4-BA9B-5405-543FAA39F4AE}"/>
                  </a:ext>
                </a:extLst>
              </p:cNvPr>
              <p:cNvSpPr/>
              <p:nvPr/>
            </p:nvSpPr>
            <p:spPr>
              <a:xfrm rot="5400000">
                <a:off x="8813791" y="1729813"/>
                <a:ext cx="1222227" cy="5996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5651DF02-D7DA-B5DE-1996-34154DD65905}"/>
                  </a:ext>
                </a:extLst>
              </p:cNvPr>
              <p:cNvSpPr/>
              <p:nvPr/>
            </p:nvSpPr>
            <p:spPr>
              <a:xfrm rot="19864931">
                <a:off x="7466941" y="3762153"/>
                <a:ext cx="1222227" cy="5996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CE21989E-CA86-0110-3350-06723E833EEA}"/>
                  </a:ext>
                </a:extLst>
              </p:cNvPr>
              <p:cNvSpPr/>
              <p:nvPr/>
            </p:nvSpPr>
            <p:spPr>
              <a:xfrm rot="16200000">
                <a:off x="8755977" y="4516145"/>
                <a:ext cx="1222227" cy="5996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8567DD21-2968-0A79-CD54-DE26592F4097}"/>
                  </a:ext>
                </a:extLst>
              </p:cNvPr>
              <p:cNvSpPr/>
              <p:nvPr/>
            </p:nvSpPr>
            <p:spPr>
              <a:xfrm rot="9571152">
                <a:off x="10090554" y="2563552"/>
                <a:ext cx="1222227" cy="5996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39CA6F2D-785E-1292-66DF-228CDCBECFF5}"/>
                  </a:ext>
                </a:extLst>
              </p:cNvPr>
              <p:cNvSpPr/>
              <p:nvPr/>
            </p:nvSpPr>
            <p:spPr>
              <a:xfrm rot="12417131">
                <a:off x="9988855" y="3862904"/>
                <a:ext cx="1222227" cy="5996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a16="http://schemas.microsoft.com/office/drawing/2014/main" id="{7F0940DB-BDD7-8AED-6E0E-CCFFDB182FEF}"/>
                </a:ext>
              </a:extLst>
            </p:cNvPr>
            <p:cNvGrpSpPr/>
            <p:nvPr/>
          </p:nvGrpSpPr>
          <p:grpSpPr>
            <a:xfrm>
              <a:off x="8589733" y="693787"/>
              <a:ext cx="1228093" cy="1166328"/>
              <a:chOff x="8589733" y="693787"/>
              <a:chExt cx="1228093" cy="1166328"/>
            </a:xfrm>
          </p:grpSpPr>
          <p:pic>
            <p:nvPicPr>
              <p:cNvPr id="16" name="Graphic 15" descr="Connections with solid fill">
                <a:extLst>
                  <a:ext uri="{FF2B5EF4-FFF2-40B4-BE49-F238E27FC236}">
                    <a16:creationId xmlns:a16="http://schemas.microsoft.com/office/drawing/2014/main" id="{BCF32F82-3884-1DD4-DCF5-0E49D1C4640D}"/>
                  </a:ext>
                </a:extLst>
              </p:cNvPr>
              <p:cNvPicPr>
                <a:picLocks noChangeAspect="1"/>
              </p:cNvPicPr>
              <p:nvPr/>
            </p:nvPicPr>
            <p:blipFill>
              <a:blip r:embed="rId3">
                <a:duotone>
                  <a:schemeClr val="accent2">
                    <a:shade val="45000"/>
                    <a:satMod val="135000"/>
                  </a:schemeClr>
                  <a:prstClr val="white"/>
                </a:duotone>
                <a:extLst>
                  <a:ext uri="{96DAC541-7B7A-43D3-8B79-37D633B846F1}">
                    <asvg:svgBlip xmlns:asvg="http://schemas.microsoft.com/office/drawing/2016/SVG/main" r:embed="rId4"/>
                  </a:ext>
                </a:extLst>
              </a:blip>
              <a:stretch>
                <a:fillRect/>
              </a:stretch>
            </p:blipFill>
            <p:spPr>
              <a:xfrm>
                <a:off x="8693530" y="945715"/>
                <a:ext cx="914400" cy="914400"/>
              </a:xfrm>
              <a:prstGeom prst="rect">
                <a:avLst/>
              </a:prstGeom>
            </p:spPr>
          </p:pic>
          <p:sp>
            <p:nvSpPr>
              <p:cNvPr id="17" name="TextBox 16">
                <a:extLst>
                  <a:ext uri="{FF2B5EF4-FFF2-40B4-BE49-F238E27FC236}">
                    <a16:creationId xmlns:a16="http://schemas.microsoft.com/office/drawing/2014/main" id="{C60A7649-2C32-0F96-E38E-AB2D4DAC7FC1}"/>
                  </a:ext>
                </a:extLst>
              </p:cNvPr>
              <p:cNvSpPr txBox="1"/>
              <p:nvPr/>
            </p:nvSpPr>
            <p:spPr>
              <a:xfrm>
                <a:off x="8589733" y="693787"/>
                <a:ext cx="1228093" cy="369332"/>
              </a:xfrm>
              <a:prstGeom prst="rect">
                <a:avLst/>
              </a:prstGeom>
              <a:noFill/>
            </p:spPr>
            <p:txBody>
              <a:bodyPr wrap="none" rtlCol="0">
                <a:spAutoFit/>
              </a:bodyPr>
              <a:lstStyle/>
              <a:p>
                <a:r>
                  <a:rPr lang="en-IN" sz="1800" b="1" dirty="0"/>
                  <a:t>Marketing</a:t>
                </a:r>
                <a:endParaRPr lang="en-IN" dirty="0"/>
              </a:p>
            </p:txBody>
          </p:sp>
        </p:grpSp>
        <p:sp>
          <p:nvSpPr>
            <p:cNvPr id="21" name="TextBox 20">
              <a:extLst>
                <a:ext uri="{FF2B5EF4-FFF2-40B4-BE49-F238E27FC236}">
                  <a16:creationId xmlns:a16="http://schemas.microsoft.com/office/drawing/2014/main" id="{36CA3470-2D8F-1EE7-EDB8-D71D2B889E72}"/>
                </a:ext>
              </a:extLst>
            </p:cNvPr>
            <p:cNvSpPr txBox="1"/>
            <p:nvPr/>
          </p:nvSpPr>
          <p:spPr>
            <a:xfrm>
              <a:off x="10806349" y="1750560"/>
              <a:ext cx="1017010" cy="369332"/>
            </a:xfrm>
            <a:prstGeom prst="rect">
              <a:avLst/>
            </a:prstGeom>
            <a:noFill/>
          </p:spPr>
          <p:txBody>
            <a:bodyPr wrap="none" rtlCol="0">
              <a:spAutoFit/>
            </a:bodyPr>
            <a:lstStyle/>
            <a:p>
              <a:r>
                <a:rPr lang="en-IN" sz="1800" b="1" dirty="0"/>
                <a:t>Finance</a:t>
              </a:r>
              <a:endParaRPr lang="en-IN" dirty="0"/>
            </a:p>
          </p:txBody>
        </p:sp>
        <p:pic>
          <p:nvPicPr>
            <p:cNvPr id="23" name="Graphic 22" descr="Boardroom outline">
              <a:extLst>
                <a:ext uri="{FF2B5EF4-FFF2-40B4-BE49-F238E27FC236}">
                  <a16:creationId xmlns:a16="http://schemas.microsoft.com/office/drawing/2014/main" id="{795B3B4D-5C8A-08C7-0185-C98A8EFB5C0D}"/>
                </a:ext>
              </a:extLst>
            </p:cNvPr>
            <p:cNvPicPr>
              <a:picLocks noChangeAspect="1"/>
            </p:cNvPicPr>
            <p:nvPr/>
          </p:nvPicPr>
          <p:blipFill>
            <a:blip r:embed="rId5">
              <a:duotone>
                <a:schemeClr val="accent6">
                  <a:shade val="45000"/>
                  <a:satMod val="135000"/>
                </a:schemeClr>
                <a:prstClr val="white"/>
              </a:duotone>
              <a:extLst>
                <a:ext uri="{96DAC541-7B7A-43D3-8B79-37D633B846F1}">
                  <asvg:svgBlip xmlns:asvg="http://schemas.microsoft.com/office/drawing/2016/SVG/main" r:embed="rId6"/>
                </a:ext>
              </a:extLst>
            </a:blip>
            <a:stretch>
              <a:fillRect/>
            </a:stretch>
          </p:blipFill>
          <p:spPr>
            <a:xfrm>
              <a:off x="10865342" y="1964821"/>
              <a:ext cx="914400" cy="914400"/>
            </a:xfrm>
            <a:prstGeom prst="rect">
              <a:avLst/>
            </a:prstGeom>
          </p:spPr>
        </p:pic>
        <p:sp>
          <p:nvSpPr>
            <p:cNvPr id="24" name="TextBox 23">
              <a:extLst>
                <a:ext uri="{FF2B5EF4-FFF2-40B4-BE49-F238E27FC236}">
                  <a16:creationId xmlns:a16="http://schemas.microsoft.com/office/drawing/2014/main" id="{A2CBA5DA-CFB2-141C-6D85-1D1C80BF1BBD}"/>
                </a:ext>
              </a:extLst>
            </p:cNvPr>
            <p:cNvSpPr txBox="1"/>
            <p:nvPr/>
          </p:nvSpPr>
          <p:spPr>
            <a:xfrm>
              <a:off x="6415418" y="1750560"/>
              <a:ext cx="1349728" cy="369332"/>
            </a:xfrm>
            <a:prstGeom prst="rect">
              <a:avLst/>
            </a:prstGeom>
            <a:noFill/>
          </p:spPr>
          <p:txBody>
            <a:bodyPr wrap="none" rtlCol="0">
              <a:spAutoFit/>
            </a:bodyPr>
            <a:lstStyle/>
            <a:p>
              <a:r>
                <a:rPr lang="en-IN" b="1" dirty="0"/>
                <a:t>Operations</a:t>
              </a:r>
            </a:p>
          </p:txBody>
        </p:sp>
        <p:pic>
          <p:nvPicPr>
            <p:cNvPr id="26" name="Graphic 25" descr="Management outline">
              <a:extLst>
                <a:ext uri="{FF2B5EF4-FFF2-40B4-BE49-F238E27FC236}">
                  <a16:creationId xmlns:a16="http://schemas.microsoft.com/office/drawing/2014/main" id="{9FFB4266-7CE1-C13E-8E4A-7E8C24573BEB}"/>
                </a:ext>
              </a:extLst>
            </p:cNvPr>
            <p:cNvPicPr>
              <a:picLocks noChangeAspect="1"/>
            </p:cNvPicPr>
            <p:nvPr/>
          </p:nvPicPr>
          <p:blipFill>
            <a:blip r:embed="rId7">
              <a:duotone>
                <a:schemeClr val="accent5">
                  <a:shade val="45000"/>
                  <a:satMod val="135000"/>
                </a:schemeClr>
                <a:prstClr val="white"/>
              </a:duotone>
              <a:extLst>
                <a:ext uri="{96DAC541-7B7A-43D3-8B79-37D633B846F1}">
                  <asvg:svgBlip xmlns:asvg="http://schemas.microsoft.com/office/drawing/2016/SVG/main" r:embed="rId8"/>
                </a:ext>
              </a:extLst>
            </a:blip>
            <a:stretch>
              <a:fillRect/>
            </a:stretch>
          </p:blipFill>
          <p:spPr>
            <a:xfrm>
              <a:off x="6568184" y="2018514"/>
              <a:ext cx="914400" cy="914400"/>
            </a:xfrm>
            <a:prstGeom prst="rect">
              <a:avLst/>
            </a:prstGeom>
          </p:spPr>
        </p:pic>
        <p:pic>
          <p:nvPicPr>
            <p:cNvPr id="28" name="Graphic 27" descr="Bar graph with upward trend with solid fill">
              <a:extLst>
                <a:ext uri="{FF2B5EF4-FFF2-40B4-BE49-F238E27FC236}">
                  <a16:creationId xmlns:a16="http://schemas.microsoft.com/office/drawing/2014/main" id="{A74705C2-976F-AB62-F046-4618EC66DB89}"/>
                </a:ext>
              </a:extLst>
            </p:cNvPr>
            <p:cNvPicPr>
              <a:picLocks noChangeAspect="1"/>
            </p:cNvPicPr>
            <p:nvPr/>
          </p:nvPicPr>
          <p:blipFill>
            <a:blip r:embed="rId9">
              <a:duotone>
                <a:schemeClr val="accent4">
                  <a:shade val="45000"/>
                  <a:satMod val="135000"/>
                </a:schemeClr>
                <a:prstClr val="white"/>
              </a:duotone>
              <a:extLst>
                <a:ext uri="{96DAC541-7B7A-43D3-8B79-37D633B846F1}">
                  <asvg:svgBlip xmlns:asvg="http://schemas.microsoft.com/office/drawing/2016/SVG/main" r:embed="rId10"/>
                </a:ext>
              </a:extLst>
            </a:blip>
            <a:stretch>
              <a:fillRect/>
            </a:stretch>
          </p:blipFill>
          <p:spPr>
            <a:xfrm>
              <a:off x="10823123" y="3735288"/>
              <a:ext cx="914400" cy="914400"/>
            </a:xfrm>
            <a:prstGeom prst="rect">
              <a:avLst/>
            </a:prstGeom>
          </p:spPr>
        </p:pic>
        <p:sp>
          <p:nvSpPr>
            <p:cNvPr id="29" name="TextBox 28">
              <a:extLst>
                <a:ext uri="{FF2B5EF4-FFF2-40B4-BE49-F238E27FC236}">
                  <a16:creationId xmlns:a16="http://schemas.microsoft.com/office/drawing/2014/main" id="{EFABFB6D-8F50-5889-E2D4-DF7FFA3D2B11}"/>
                </a:ext>
              </a:extLst>
            </p:cNvPr>
            <p:cNvSpPr txBox="1"/>
            <p:nvPr/>
          </p:nvSpPr>
          <p:spPr>
            <a:xfrm>
              <a:off x="5626642" y="4640529"/>
              <a:ext cx="2650726" cy="369332"/>
            </a:xfrm>
            <a:prstGeom prst="rect">
              <a:avLst/>
            </a:prstGeom>
            <a:noFill/>
          </p:spPr>
          <p:txBody>
            <a:bodyPr wrap="none" rtlCol="0">
              <a:spAutoFit/>
            </a:bodyPr>
            <a:lstStyle/>
            <a:p>
              <a:r>
                <a:rPr lang="en-IN" sz="1800" b="1" dirty="0"/>
                <a:t>Data Analytics &amp; AI / ML</a:t>
              </a:r>
              <a:endParaRPr lang="en-IN" dirty="0"/>
            </a:p>
          </p:txBody>
        </p:sp>
        <p:pic>
          <p:nvPicPr>
            <p:cNvPr id="31" name="Graphic 30" descr="Qr Code outline">
              <a:extLst>
                <a:ext uri="{FF2B5EF4-FFF2-40B4-BE49-F238E27FC236}">
                  <a16:creationId xmlns:a16="http://schemas.microsoft.com/office/drawing/2014/main" id="{1E7B1FE8-F106-D9D8-ED96-48154DBBFEB9}"/>
                </a:ext>
              </a:extLst>
            </p:cNvPr>
            <p:cNvPicPr>
              <a:picLocks noChangeAspect="1"/>
            </p:cNvPicPr>
            <p:nvPr/>
          </p:nvPicPr>
          <p:blipFill>
            <a:blip r:embed="rId11">
              <a:duotone>
                <a:schemeClr val="accent2">
                  <a:shade val="45000"/>
                  <a:satMod val="135000"/>
                </a:schemeClr>
                <a:prstClr val="white"/>
              </a:duotone>
              <a:extLst>
                <a:ext uri="{96DAC541-7B7A-43D3-8B79-37D633B846F1}">
                  <asvg:svgBlip xmlns:asvg="http://schemas.microsoft.com/office/drawing/2016/SVG/main" r:embed="rId12"/>
                </a:ext>
              </a:extLst>
            </a:blip>
            <a:stretch>
              <a:fillRect/>
            </a:stretch>
          </p:blipFill>
          <p:spPr>
            <a:xfrm>
              <a:off x="8705183" y="5091946"/>
              <a:ext cx="914400" cy="914400"/>
            </a:xfrm>
            <a:prstGeom prst="rect">
              <a:avLst/>
            </a:prstGeom>
          </p:spPr>
        </p:pic>
        <p:sp>
          <p:nvSpPr>
            <p:cNvPr id="32" name="TextBox 31">
              <a:extLst>
                <a:ext uri="{FF2B5EF4-FFF2-40B4-BE49-F238E27FC236}">
                  <a16:creationId xmlns:a16="http://schemas.microsoft.com/office/drawing/2014/main" id="{DF8D068C-8776-205A-2943-D5E75F911219}"/>
                </a:ext>
              </a:extLst>
            </p:cNvPr>
            <p:cNvSpPr txBox="1"/>
            <p:nvPr/>
          </p:nvSpPr>
          <p:spPr>
            <a:xfrm>
              <a:off x="7670493" y="5912285"/>
              <a:ext cx="3024418" cy="646331"/>
            </a:xfrm>
            <a:prstGeom prst="rect">
              <a:avLst/>
            </a:prstGeom>
            <a:noFill/>
          </p:spPr>
          <p:txBody>
            <a:bodyPr wrap="none" rtlCol="0">
              <a:spAutoFit/>
            </a:bodyPr>
            <a:lstStyle/>
            <a:p>
              <a:pPr algn="ctr"/>
              <a:r>
                <a:rPr lang="en-IN" sz="1800" b="1" dirty="0"/>
                <a:t>Infosec / Data Governance,</a:t>
              </a:r>
            </a:p>
            <a:p>
              <a:pPr algn="ctr"/>
              <a:r>
                <a:rPr lang="en-IN" sz="1800" b="1" dirty="0"/>
                <a:t>Data </a:t>
              </a:r>
              <a:r>
                <a:rPr lang="en-IN" b="1" dirty="0"/>
                <a:t>Warehousing</a:t>
              </a:r>
              <a:endParaRPr lang="en-IN" dirty="0"/>
            </a:p>
          </p:txBody>
        </p:sp>
        <p:sp>
          <p:nvSpPr>
            <p:cNvPr id="33" name="TextBox 32">
              <a:extLst>
                <a:ext uri="{FF2B5EF4-FFF2-40B4-BE49-F238E27FC236}">
                  <a16:creationId xmlns:a16="http://schemas.microsoft.com/office/drawing/2014/main" id="{ABC2422D-09A8-64D8-EFFA-1450FC07EC29}"/>
                </a:ext>
              </a:extLst>
            </p:cNvPr>
            <p:cNvSpPr txBox="1"/>
            <p:nvPr/>
          </p:nvSpPr>
          <p:spPr>
            <a:xfrm>
              <a:off x="9637671" y="4704195"/>
              <a:ext cx="2543902" cy="369332"/>
            </a:xfrm>
            <a:prstGeom prst="rect">
              <a:avLst/>
            </a:prstGeom>
            <a:noFill/>
          </p:spPr>
          <p:txBody>
            <a:bodyPr wrap="none" rtlCol="0">
              <a:spAutoFit/>
            </a:bodyPr>
            <a:lstStyle/>
            <a:p>
              <a:r>
                <a:rPr lang="en-IN" sz="1800" b="1" dirty="0"/>
                <a:t>Data Visualization &amp; BI</a:t>
              </a:r>
              <a:endParaRPr lang="en-IN" dirty="0"/>
            </a:p>
          </p:txBody>
        </p:sp>
        <p:pic>
          <p:nvPicPr>
            <p:cNvPr id="35" name="Graphic 34" descr="Aperture with solid fill">
              <a:extLst>
                <a:ext uri="{FF2B5EF4-FFF2-40B4-BE49-F238E27FC236}">
                  <a16:creationId xmlns:a16="http://schemas.microsoft.com/office/drawing/2014/main" id="{47854D73-3EDE-3DED-BDFC-E4EF03D59349}"/>
                </a:ext>
              </a:extLst>
            </p:cNvPr>
            <p:cNvPicPr>
              <a:picLocks noChangeAspect="1"/>
            </p:cNvPicPr>
            <p:nvPr/>
          </p:nvPicPr>
          <p:blipFill>
            <a:blip r:embed="rId13">
              <a:duotone>
                <a:schemeClr val="bg2">
                  <a:shade val="45000"/>
                  <a:satMod val="135000"/>
                </a:schemeClr>
                <a:prstClr val="white"/>
              </a:duotone>
              <a:extLst>
                <a:ext uri="{96DAC541-7B7A-43D3-8B79-37D633B846F1}">
                  <asvg:svgBlip xmlns:asvg="http://schemas.microsoft.com/office/drawing/2016/SVG/main" r:embed="rId14"/>
                </a:ext>
              </a:extLst>
            </a:blip>
            <a:stretch>
              <a:fillRect/>
            </a:stretch>
          </p:blipFill>
          <p:spPr>
            <a:xfrm>
              <a:off x="6519123" y="3724027"/>
              <a:ext cx="914400" cy="914400"/>
            </a:xfrm>
            <a:prstGeom prst="rect">
              <a:avLst/>
            </a:prstGeom>
          </p:spPr>
        </p:pic>
      </p:grpSp>
    </p:spTree>
    <p:extLst>
      <p:ext uri="{BB962C8B-B14F-4D97-AF65-F5344CB8AC3E}">
        <p14:creationId xmlns:p14="http://schemas.microsoft.com/office/powerpoint/2010/main" val="1684898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9B12AAC-2013-DC33-02FD-1C84B01A3AE3}"/>
              </a:ext>
            </a:extLst>
          </p:cNvPr>
          <p:cNvSpPr>
            <a:spLocks noGrp="1"/>
          </p:cNvSpPr>
          <p:nvPr>
            <p:ph type="title"/>
          </p:nvPr>
        </p:nvSpPr>
        <p:spPr>
          <a:xfrm>
            <a:off x="1030705" y="0"/>
            <a:ext cx="10515600" cy="1325563"/>
          </a:xfrm>
        </p:spPr>
        <p:txBody>
          <a:bodyPr/>
          <a:lstStyle/>
          <a:p>
            <a:pPr algn="ctr"/>
            <a:r>
              <a:rPr lang="en-IN" sz="6000" b="1" dirty="0">
                <a:latin typeface="+mn-lt"/>
                <a:ea typeface="+mn-ea"/>
                <a:cs typeface="+mn-cs"/>
              </a:rPr>
              <a:t>Integration</a:t>
            </a:r>
          </a:p>
        </p:txBody>
      </p:sp>
      <p:sp>
        <p:nvSpPr>
          <p:cNvPr id="19" name="Content Placeholder 18">
            <a:extLst>
              <a:ext uri="{FF2B5EF4-FFF2-40B4-BE49-F238E27FC236}">
                <a16:creationId xmlns:a16="http://schemas.microsoft.com/office/drawing/2014/main" id="{393CDA06-9F5E-0372-881F-B4E3FAFAEA54}"/>
              </a:ext>
            </a:extLst>
          </p:cNvPr>
          <p:cNvSpPr>
            <a:spLocks noGrp="1"/>
          </p:cNvSpPr>
          <p:nvPr>
            <p:ph idx="1"/>
          </p:nvPr>
        </p:nvSpPr>
        <p:spPr>
          <a:xfrm>
            <a:off x="967595" y="1199981"/>
            <a:ext cx="10515600" cy="4831849"/>
          </a:xfrm>
        </p:spPr>
        <p:txBody>
          <a:bodyPr>
            <a:normAutofit lnSpcReduction="10000"/>
          </a:bodyPr>
          <a:lstStyle/>
          <a:p>
            <a:pPr marL="0" indent="0">
              <a:buNone/>
            </a:pPr>
            <a:r>
              <a:rPr lang="en-US" dirty="0"/>
              <a:t>           How the data lake will integrate with existing systems</a:t>
            </a:r>
          </a:p>
          <a:p>
            <a:pPr marL="0" indent="0">
              <a:buNone/>
            </a:pPr>
            <a:endParaRPr lang="en-US" dirty="0"/>
          </a:p>
          <a:p>
            <a:r>
              <a:rPr lang="en-IN" b="1" i="0" dirty="0">
                <a:effectLst/>
                <a:latin typeface="var(--font-fk-grotesk)"/>
              </a:rPr>
              <a:t>Key Integration Features</a:t>
            </a:r>
          </a:p>
          <a:p>
            <a:pPr lvl="1"/>
            <a:r>
              <a:rPr lang="en-IN" b="0" i="0" dirty="0">
                <a:effectLst/>
                <a:latin typeface="__fkGroteskNeue_598ab8"/>
              </a:rPr>
              <a:t>Schema-on-Read</a:t>
            </a:r>
            <a:endParaRPr lang="en-IN" dirty="0">
              <a:latin typeface="var(--font-fk-grotesk)"/>
            </a:endParaRPr>
          </a:p>
          <a:p>
            <a:pPr lvl="1"/>
            <a:r>
              <a:rPr lang="en-IN" b="0" i="0" dirty="0">
                <a:effectLst/>
                <a:latin typeface="__fkGroteskNeue_598ab8"/>
              </a:rPr>
              <a:t>Support for Diverse Data Types</a:t>
            </a:r>
          </a:p>
          <a:p>
            <a:pPr lvl="1"/>
            <a:r>
              <a:rPr lang="en-IN" b="0" i="0" dirty="0">
                <a:effectLst/>
                <a:latin typeface="__fkGroteskNeue_598ab8"/>
              </a:rPr>
              <a:t>Scalability and Cost-Effectiveness</a:t>
            </a:r>
          </a:p>
          <a:p>
            <a:pPr lvl="1"/>
            <a:r>
              <a:rPr lang="en-IN" b="0" i="0" dirty="0">
                <a:effectLst/>
                <a:latin typeface="__fkGroteskNeue_598ab8"/>
              </a:rPr>
              <a:t>Integration with Existing Tools</a:t>
            </a:r>
          </a:p>
          <a:p>
            <a:pPr marL="457200" lvl="1" indent="0">
              <a:buNone/>
            </a:pPr>
            <a:endParaRPr lang="en-IN" dirty="0">
              <a:latin typeface="__fkGroteskNeue_598ab8"/>
            </a:endParaRPr>
          </a:p>
          <a:p>
            <a:pPr marL="228600" lvl="1">
              <a:spcBef>
                <a:spcPts val="1000"/>
              </a:spcBef>
            </a:pPr>
            <a:r>
              <a:rPr lang="en-IN" sz="2800" b="1" dirty="0">
                <a:latin typeface="var(--font-fk-grotesk)"/>
              </a:rPr>
              <a:t>Challenges and Considerations</a:t>
            </a:r>
          </a:p>
          <a:p>
            <a:pPr lvl="1"/>
            <a:r>
              <a:rPr lang="en-IN" dirty="0">
                <a:latin typeface="__fkGroteskNeue_598ab8"/>
              </a:rPr>
              <a:t>Data Governance</a:t>
            </a:r>
          </a:p>
          <a:p>
            <a:pPr lvl="1"/>
            <a:r>
              <a:rPr lang="en-IN" dirty="0">
                <a:latin typeface="__fkGroteskNeue_598ab8"/>
              </a:rPr>
              <a:t>Complexity of Integration</a:t>
            </a:r>
          </a:p>
          <a:p>
            <a:pPr lvl="1"/>
            <a:r>
              <a:rPr lang="en-IN" dirty="0">
                <a:latin typeface="__fkGroteskNeue_598ab8"/>
              </a:rPr>
              <a:t>Performance Optimization</a:t>
            </a:r>
          </a:p>
          <a:p>
            <a:pPr marL="457200" lvl="1" indent="0">
              <a:buNone/>
            </a:pPr>
            <a:endParaRPr lang="en-IN" b="0" i="0" dirty="0">
              <a:effectLst/>
              <a:latin typeface="var(--font-fk-grotesk)"/>
            </a:endParaRPr>
          </a:p>
          <a:p>
            <a:endParaRPr lang="en-IN" dirty="0"/>
          </a:p>
        </p:txBody>
      </p:sp>
      <p:sp>
        <p:nvSpPr>
          <p:cNvPr id="20" name="Arrow: Right 19">
            <a:extLst>
              <a:ext uri="{FF2B5EF4-FFF2-40B4-BE49-F238E27FC236}">
                <a16:creationId xmlns:a16="http://schemas.microsoft.com/office/drawing/2014/main" id="{494D4F88-90B0-2365-4E5C-142CF5B55567}"/>
              </a:ext>
            </a:extLst>
          </p:cNvPr>
          <p:cNvSpPr/>
          <p:nvPr/>
        </p:nvSpPr>
        <p:spPr>
          <a:xfrm>
            <a:off x="1212237" y="1199979"/>
            <a:ext cx="541421" cy="4759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1859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9B12AAC-2013-DC33-02FD-1C84B01A3AE3}"/>
              </a:ext>
            </a:extLst>
          </p:cNvPr>
          <p:cNvSpPr>
            <a:spLocks noGrp="1"/>
          </p:cNvSpPr>
          <p:nvPr>
            <p:ph type="title"/>
          </p:nvPr>
        </p:nvSpPr>
        <p:spPr>
          <a:xfrm>
            <a:off x="1030705" y="0"/>
            <a:ext cx="10515600" cy="1325563"/>
          </a:xfrm>
        </p:spPr>
        <p:txBody>
          <a:bodyPr/>
          <a:lstStyle/>
          <a:p>
            <a:pPr algn="ctr"/>
            <a:r>
              <a:rPr lang="en-IN" sz="6000" b="1" dirty="0">
                <a:latin typeface="+mn-lt"/>
                <a:ea typeface="+mn-ea"/>
                <a:cs typeface="+mn-cs"/>
              </a:rPr>
              <a:t>Data Governance</a:t>
            </a:r>
          </a:p>
        </p:txBody>
      </p:sp>
      <p:sp>
        <p:nvSpPr>
          <p:cNvPr id="19" name="Content Placeholder 18">
            <a:extLst>
              <a:ext uri="{FF2B5EF4-FFF2-40B4-BE49-F238E27FC236}">
                <a16:creationId xmlns:a16="http://schemas.microsoft.com/office/drawing/2014/main" id="{393CDA06-9F5E-0372-881F-B4E3FAFAEA54}"/>
              </a:ext>
            </a:extLst>
          </p:cNvPr>
          <p:cNvSpPr>
            <a:spLocks noGrp="1"/>
          </p:cNvSpPr>
          <p:nvPr>
            <p:ph idx="1"/>
          </p:nvPr>
        </p:nvSpPr>
        <p:spPr>
          <a:xfrm>
            <a:off x="908494" y="1199983"/>
            <a:ext cx="8476138" cy="4831849"/>
          </a:xfrm>
        </p:spPr>
        <p:txBody>
          <a:bodyPr>
            <a:normAutofit lnSpcReduction="10000"/>
          </a:bodyPr>
          <a:lstStyle/>
          <a:p>
            <a:pPr>
              <a:buFont typeface="Wingdings" panose="05000000000000000000" pitchFamily="2" charset="2"/>
              <a:buChar char="v"/>
            </a:pPr>
            <a:r>
              <a:rPr lang="en-IN" b="0" i="0" dirty="0">
                <a:effectLst/>
                <a:latin typeface="__fkGroteskNeue_598ab8"/>
              </a:rPr>
              <a:t> Improved Data Quality</a:t>
            </a:r>
            <a:endParaRPr lang="en-IN" dirty="0">
              <a:latin typeface="var(--font-fk-grotesk)"/>
            </a:endParaRPr>
          </a:p>
          <a:p>
            <a:pPr>
              <a:buFont typeface="Wingdings" panose="05000000000000000000" pitchFamily="2" charset="2"/>
              <a:buChar char="v"/>
            </a:pPr>
            <a:r>
              <a:rPr lang="en-IN" b="0" i="0" dirty="0">
                <a:effectLst/>
                <a:latin typeface="var(--font-fk-grotesk)"/>
              </a:rPr>
              <a:t> Security</a:t>
            </a:r>
          </a:p>
          <a:p>
            <a:pPr>
              <a:buFont typeface="Wingdings" panose="05000000000000000000" pitchFamily="2" charset="2"/>
              <a:buChar char="v"/>
            </a:pPr>
            <a:r>
              <a:rPr lang="en-IN" b="0" i="0" dirty="0">
                <a:effectLst/>
                <a:latin typeface="__fkGroteskNeue_598ab8"/>
              </a:rPr>
              <a:t> Regulatory Compliance</a:t>
            </a:r>
            <a:endParaRPr lang="en-IN" dirty="0">
              <a:latin typeface="var(--font-fk-grotesk)"/>
            </a:endParaRPr>
          </a:p>
          <a:p>
            <a:pPr>
              <a:buFont typeface="Wingdings" panose="05000000000000000000" pitchFamily="2" charset="2"/>
              <a:buChar char="v"/>
            </a:pPr>
            <a:r>
              <a:rPr lang="en-IN" b="0" i="0" dirty="0">
                <a:effectLst/>
                <a:latin typeface="var(--font-fk-grotesk)"/>
              </a:rPr>
              <a:t> Schema Accesses (</a:t>
            </a:r>
            <a:r>
              <a:rPr lang="en-IN" b="0" i="0" dirty="0">
                <a:effectLst/>
                <a:latin typeface="__fkGroteskNeue_598ab8"/>
              </a:rPr>
              <a:t>Assess the Data Ecosystem</a:t>
            </a:r>
            <a:r>
              <a:rPr lang="en-IN" b="0" i="0" dirty="0">
                <a:effectLst/>
                <a:latin typeface="var(--font-fk-grotesk)"/>
              </a:rPr>
              <a:t>) </a:t>
            </a:r>
          </a:p>
          <a:p>
            <a:pPr>
              <a:buFont typeface="Wingdings" panose="05000000000000000000" pitchFamily="2" charset="2"/>
              <a:buChar char="v"/>
            </a:pPr>
            <a:r>
              <a:rPr lang="en-IN" b="0" i="0" dirty="0">
                <a:effectLst/>
                <a:latin typeface="var(--font-fk-grotesk)"/>
              </a:rPr>
              <a:t> Data sharing and Data Security</a:t>
            </a:r>
          </a:p>
          <a:p>
            <a:pPr>
              <a:buFont typeface="Wingdings" panose="05000000000000000000" pitchFamily="2" charset="2"/>
              <a:buChar char="v"/>
            </a:pPr>
            <a:r>
              <a:rPr lang="en-IN" b="0" i="0" dirty="0">
                <a:effectLst/>
                <a:latin typeface="__fkGroteskNeue_598ab8"/>
              </a:rPr>
              <a:t> Enhanced Decision-Making</a:t>
            </a:r>
            <a:endParaRPr lang="en-IN" dirty="0">
              <a:latin typeface="var(--font-fk-grotesk)"/>
            </a:endParaRPr>
          </a:p>
          <a:p>
            <a:pPr>
              <a:buFont typeface="Wingdings" panose="05000000000000000000" pitchFamily="2" charset="2"/>
              <a:buChar char="v"/>
            </a:pPr>
            <a:r>
              <a:rPr lang="en-IN" b="0" i="0" dirty="0">
                <a:effectLst/>
                <a:latin typeface="__fkGroteskNeue_598ab8"/>
              </a:rPr>
              <a:t> Develop Policies</a:t>
            </a:r>
            <a:endParaRPr lang="en-IN" b="0" i="0" dirty="0">
              <a:effectLst/>
              <a:latin typeface="var(--font-fk-grotesk)"/>
            </a:endParaRPr>
          </a:p>
          <a:p>
            <a:pPr>
              <a:buFont typeface="Wingdings" panose="05000000000000000000" pitchFamily="2" charset="2"/>
              <a:buChar char="v"/>
            </a:pPr>
            <a:r>
              <a:rPr lang="en-IN" b="0" i="0" dirty="0">
                <a:effectLst/>
                <a:latin typeface="__fkGroteskNeue_598ab8"/>
              </a:rPr>
              <a:t> Assign Roles and Responsibilities</a:t>
            </a:r>
            <a:endParaRPr lang="en-IN" dirty="0">
              <a:latin typeface="var(--font-fk-grotesk)"/>
            </a:endParaRPr>
          </a:p>
          <a:p>
            <a:pPr>
              <a:buFont typeface="Wingdings" panose="05000000000000000000" pitchFamily="2" charset="2"/>
              <a:buChar char="v"/>
            </a:pPr>
            <a:r>
              <a:rPr lang="en-IN" b="0" i="0" dirty="0">
                <a:effectLst/>
                <a:latin typeface="__fkGroteskNeue_598ab8"/>
              </a:rPr>
              <a:t> Monitor and Measure</a:t>
            </a:r>
            <a:endParaRPr lang="en-IN" b="0" i="0" dirty="0">
              <a:effectLst/>
              <a:latin typeface="var(--font-fk-grotesk)"/>
            </a:endParaRPr>
          </a:p>
          <a:p>
            <a:pPr>
              <a:buFont typeface="Wingdings" panose="05000000000000000000" pitchFamily="2" charset="2"/>
              <a:buChar char="v"/>
            </a:pPr>
            <a:r>
              <a:rPr lang="en-IN" b="0" i="0" dirty="0">
                <a:effectLst/>
                <a:latin typeface="__fkGroteskNeue_598ab8"/>
              </a:rPr>
              <a:t> Continuous Improvement</a:t>
            </a:r>
            <a:endParaRPr lang="en-IN" b="0" i="0" dirty="0">
              <a:effectLst/>
              <a:latin typeface="var(--font-fk-grotesk)"/>
            </a:endParaRPr>
          </a:p>
          <a:p>
            <a:pPr marL="457200" lvl="1" indent="0">
              <a:buNone/>
            </a:pPr>
            <a:endParaRPr lang="en-IN" b="0" i="0" dirty="0">
              <a:effectLst/>
              <a:latin typeface="var(--font-fk-grotesk)"/>
            </a:endParaRPr>
          </a:p>
          <a:p>
            <a:endParaRPr lang="en-IN" dirty="0"/>
          </a:p>
        </p:txBody>
      </p:sp>
    </p:spTree>
    <p:extLst>
      <p:ext uri="{BB962C8B-B14F-4D97-AF65-F5344CB8AC3E}">
        <p14:creationId xmlns:p14="http://schemas.microsoft.com/office/powerpoint/2010/main" val="4025566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9B12AAC-2013-DC33-02FD-1C84B01A3AE3}"/>
              </a:ext>
            </a:extLst>
          </p:cNvPr>
          <p:cNvSpPr>
            <a:spLocks noGrp="1"/>
          </p:cNvSpPr>
          <p:nvPr>
            <p:ph type="title"/>
          </p:nvPr>
        </p:nvSpPr>
        <p:spPr>
          <a:xfrm>
            <a:off x="1030705" y="0"/>
            <a:ext cx="10515600" cy="1325563"/>
          </a:xfrm>
        </p:spPr>
        <p:txBody>
          <a:bodyPr/>
          <a:lstStyle/>
          <a:p>
            <a:pPr algn="ctr"/>
            <a:r>
              <a:rPr lang="en-IN" sz="6000" b="1" dirty="0">
                <a:latin typeface="+mn-lt"/>
                <a:ea typeface="+mn-ea"/>
                <a:cs typeface="+mn-cs"/>
              </a:rPr>
              <a:t>Technology Stack</a:t>
            </a:r>
          </a:p>
        </p:txBody>
      </p:sp>
      <p:sp>
        <p:nvSpPr>
          <p:cNvPr id="19" name="Content Placeholder 18">
            <a:extLst>
              <a:ext uri="{FF2B5EF4-FFF2-40B4-BE49-F238E27FC236}">
                <a16:creationId xmlns:a16="http://schemas.microsoft.com/office/drawing/2014/main" id="{393CDA06-9F5E-0372-881F-B4E3FAFAEA54}"/>
              </a:ext>
            </a:extLst>
          </p:cNvPr>
          <p:cNvSpPr>
            <a:spLocks noGrp="1"/>
          </p:cNvSpPr>
          <p:nvPr>
            <p:ph idx="1"/>
          </p:nvPr>
        </p:nvSpPr>
        <p:spPr>
          <a:xfrm>
            <a:off x="1325588" y="1325563"/>
            <a:ext cx="8476138" cy="4831849"/>
          </a:xfrm>
        </p:spPr>
        <p:txBody>
          <a:bodyPr>
            <a:normAutofit/>
          </a:bodyPr>
          <a:lstStyle/>
          <a:p>
            <a:pPr>
              <a:buFont typeface="Wingdings" panose="05000000000000000000" pitchFamily="2" charset="2"/>
              <a:buChar char="v"/>
            </a:pPr>
            <a:r>
              <a:rPr lang="en-IN" b="0" i="0" dirty="0">
                <a:effectLst/>
                <a:latin typeface="__fkGroteskNeue_598ab8"/>
              </a:rPr>
              <a:t> C</a:t>
            </a:r>
            <a:r>
              <a:rPr lang="en-IN" dirty="0"/>
              <a:t>loud providers</a:t>
            </a:r>
            <a:endParaRPr lang="en-IN" dirty="0">
              <a:latin typeface="var(--font-fk-grotesk)"/>
            </a:endParaRPr>
          </a:p>
          <a:p>
            <a:pPr>
              <a:buFont typeface="Wingdings" panose="05000000000000000000" pitchFamily="2" charset="2"/>
              <a:buChar char="v"/>
            </a:pPr>
            <a:r>
              <a:rPr lang="en-IN" b="0" i="0" dirty="0">
                <a:effectLst/>
                <a:latin typeface="var(--font-fk-grotesk)"/>
              </a:rPr>
              <a:t> Storage solutions</a:t>
            </a:r>
          </a:p>
          <a:p>
            <a:pPr>
              <a:buFont typeface="Wingdings" panose="05000000000000000000" pitchFamily="2" charset="2"/>
              <a:buChar char="v"/>
            </a:pPr>
            <a:r>
              <a:rPr lang="en-IN" b="0" i="0" dirty="0">
                <a:effectLst/>
                <a:latin typeface="__fkGroteskNeue_598ab8"/>
              </a:rPr>
              <a:t> </a:t>
            </a:r>
            <a:r>
              <a:rPr lang="en-IN" dirty="0">
                <a:latin typeface="__fkGroteskNeue_598ab8"/>
              </a:rPr>
              <a:t>Data Processing Framework's</a:t>
            </a:r>
          </a:p>
          <a:p>
            <a:pPr>
              <a:buFont typeface="Wingdings" panose="05000000000000000000" pitchFamily="2" charset="2"/>
              <a:buChar char="v"/>
            </a:pPr>
            <a:r>
              <a:rPr lang="en-IN" dirty="0">
                <a:latin typeface="var(--font-fk-grotesk)"/>
              </a:rPr>
              <a:t>Data sharing tools and techniques</a:t>
            </a:r>
          </a:p>
          <a:p>
            <a:pPr>
              <a:buFont typeface="Wingdings" panose="05000000000000000000" pitchFamily="2" charset="2"/>
              <a:buChar char="v"/>
            </a:pPr>
            <a:endParaRPr lang="en-IN" dirty="0">
              <a:latin typeface="var(--font-fk-grotesk)"/>
            </a:endParaRPr>
          </a:p>
          <a:p>
            <a:pPr marL="457200" lvl="1" indent="0">
              <a:buNone/>
            </a:pPr>
            <a:endParaRPr lang="en-IN" b="0" i="0" dirty="0">
              <a:effectLst/>
              <a:latin typeface="var(--font-fk-grotesk)"/>
            </a:endParaRPr>
          </a:p>
          <a:p>
            <a:endParaRPr lang="en-IN" dirty="0"/>
          </a:p>
        </p:txBody>
      </p:sp>
    </p:spTree>
    <p:extLst>
      <p:ext uri="{BB962C8B-B14F-4D97-AF65-F5344CB8AC3E}">
        <p14:creationId xmlns:p14="http://schemas.microsoft.com/office/powerpoint/2010/main" val="2246998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BB8672-48F0-730D-0C3F-990851BB4A8B}"/>
              </a:ext>
            </a:extLst>
          </p:cNvPr>
          <p:cNvSpPr txBox="1"/>
          <p:nvPr/>
        </p:nvSpPr>
        <p:spPr>
          <a:xfrm>
            <a:off x="0" y="0"/>
            <a:ext cx="12192000" cy="6063198"/>
          </a:xfrm>
          <a:prstGeom prst="rect">
            <a:avLst/>
          </a:prstGeom>
          <a:noFill/>
        </p:spPr>
        <p:txBody>
          <a:bodyPr wrap="square" rtlCol="0">
            <a:spAutoFit/>
          </a:bodyPr>
          <a:lstStyle/>
          <a:p>
            <a:pPr algn="ctr"/>
            <a:r>
              <a:rPr lang="en-US" sz="2400" b="1" i="0" dirty="0">
                <a:effectLst/>
                <a:latin typeface="var(--font-fk-grotesk)"/>
              </a:rPr>
              <a:t>Key Features of Data Lakes</a:t>
            </a:r>
          </a:p>
          <a:p>
            <a:endParaRPr lang="en-IN" sz="2400" dirty="0"/>
          </a:p>
          <a:p>
            <a:pPr marL="342900" indent="-342900">
              <a:buFont typeface="Arial" panose="020B0604020202020204" pitchFamily="34" charset="0"/>
              <a:buChar char="•"/>
            </a:pPr>
            <a:r>
              <a:rPr lang="en-US" sz="2000" b="1" dirty="0"/>
              <a:t>Storage Capability: </a:t>
            </a:r>
            <a:r>
              <a:rPr lang="en-US" sz="2000" dirty="0"/>
              <a:t>Data lakes can handle large volumes of data, storing it as-is, which allows for the retention of raw data alongside processed data. This feature is crucial for analytics that require detailed source data.</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Scalability: </a:t>
            </a:r>
            <a:r>
              <a:rPr lang="en-US" sz="2000" dirty="0"/>
              <a:t>They are built to scale efficiently, making it possible to store data from various sources without sacrificing performance or fidelity. This scalability is essential for organizations dealing with growing data needs.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Diverse Data Types: </a:t>
            </a:r>
            <a:r>
              <a:rPr lang="en-US" sz="2000" dirty="0"/>
              <a:t>Data lakes can accommodate various data formats, including images, audio, video, and documents, which are often critical for advanced analytics and machine learning applications.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Analytics Flexibility: </a:t>
            </a:r>
            <a:r>
              <a:rPr lang="en-US" sz="2000" dirty="0"/>
              <a:t>Users can perform analytics using different tools and languages, such as SQL, Python, and R, without needing to move data to a separate analytics system. This democratizes access to data across different roles within an organization.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Integration and Collaboration: </a:t>
            </a:r>
            <a:r>
              <a:rPr lang="en-US" sz="2000" dirty="0"/>
              <a:t>By centralizing data, data lakes help eliminate silos and improve collaboration among teams, allowing for a more comprehensive view of the data landscape.</a:t>
            </a:r>
          </a:p>
        </p:txBody>
      </p:sp>
    </p:spTree>
    <p:extLst>
      <p:ext uri="{BB962C8B-B14F-4D97-AF65-F5344CB8AC3E}">
        <p14:creationId xmlns:p14="http://schemas.microsoft.com/office/powerpoint/2010/main" val="107925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CBCEC17-580F-7DBA-9930-7D4C53E5C4C1}"/>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0" y="-370708"/>
            <a:ext cx="12192000" cy="7599416"/>
          </a:xfrm>
          <a:prstGeom prst="rect">
            <a:avLst/>
          </a:prstGeom>
        </p:spPr>
      </p:pic>
      <p:sp>
        <p:nvSpPr>
          <p:cNvPr id="4" name="TextBox 3">
            <a:extLst>
              <a:ext uri="{FF2B5EF4-FFF2-40B4-BE49-F238E27FC236}">
                <a16:creationId xmlns:a16="http://schemas.microsoft.com/office/drawing/2014/main" id="{1DBB8672-48F0-730D-0C3F-990851BB4A8B}"/>
              </a:ext>
            </a:extLst>
          </p:cNvPr>
          <p:cNvSpPr txBox="1"/>
          <p:nvPr/>
        </p:nvSpPr>
        <p:spPr>
          <a:xfrm>
            <a:off x="1554467" y="545015"/>
            <a:ext cx="10268262" cy="2308324"/>
          </a:xfrm>
          <a:prstGeom prst="rect">
            <a:avLst/>
          </a:prstGeom>
          <a:noFill/>
        </p:spPr>
        <p:txBody>
          <a:bodyPr wrap="square" rtlCol="0">
            <a:spAutoFit/>
          </a:bodyPr>
          <a:lstStyle/>
          <a:p>
            <a:pPr algn="ctr"/>
            <a:r>
              <a:rPr lang="en-US" sz="2400" b="1" dirty="0"/>
              <a:t>What is a Data Lake?</a:t>
            </a:r>
          </a:p>
          <a:p>
            <a:endParaRPr lang="en-US" sz="2400" dirty="0"/>
          </a:p>
          <a:p>
            <a:pPr marL="342900" indent="-342900">
              <a:buFont typeface="Arial" panose="020B0604020202020204" pitchFamily="34" charset="0"/>
              <a:buChar char="•"/>
            </a:pPr>
            <a:r>
              <a:rPr lang="en-US" sz="2400" b="0" i="0" dirty="0">
                <a:effectLst/>
                <a:latin typeface="__fkGroteskNeue_598ab8"/>
              </a:rPr>
              <a:t>A data lake is a centralized repository designed to store, process, and secure vast amounts of data in its native format, accommodating structured, semi-structured, and unstructured data.</a:t>
            </a:r>
          </a:p>
          <a:p>
            <a:pPr marL="342900" indent="-342900">
              <a:buFont typeface="Arial" panose="020B0604020202020204" pitchFamily="34" charset="0"/>
              <a:buChar char="•"/>
            </a:pPr>
            <a:endParaRPr lang="en-IN" sz="2400" dirty="0"/>
          </a:p>
        </p:txBody>
      </p:sp>
      <p:sp>
        <p:nvSpPr>
          <p:cNvPr id="5" name="TextBox 4">
            <a:extLst>
              <a:ext uri="{FF2B5EF4-FFF2-40B4-BE49-F238E27FC236}">
                <a16:creationId xmlns:a16="http://schemas.microsoft.com/office/drawing/2014/main" id="{1C2504C2-3B66-2A84-73B2-A87BBDB78EB1}"/>
              </a:ext>
            </a:extLst>
          </p:cNvPr>
          <p:cNvSpPr txBox="1"/>
          <p:nvPr/>
        </p:nvSpPr>
        <p:spPr>
          <a:xfrm>
            <a:off x="494678" y="2743039"/>
            <a:ext cx="11033708" cy="3323987"/>
          </a:xfrm>
          <a:prstGeom prst="rect">
            <a:avLst/>
          </a:prstGeom>
          <a:noFill/>
        </p:spPr>
        <p:txBody>
          <a:bodyPr wrap="square" rtlCol="0">
            <a:spAutoFit/>
          </a:bodyPr>
          <a:lstStyle/>
          <a:p>
            <a:r>
              <a:rPr lang="en-US" sz="2400" b="1" i="0" dirty="0">
                <a:effectLst/>
              </a:rPr>
              <a:t>Key Features of Data Lakes</a:t>
            </a:r>
          </a:p>
          <a:p>
            <a:endParaRPr lang="en-US" sz="2400" b="1" i="0" dirty="0">
              <a:effectLst/>
              <a:latin typeface="var(--font-fk-grotesk)"/>
            </a:endParaRPr>
          </a:p>
          <a:p>
            <a:pPr marL="342900" indent="-342900">
              <a:buFont typeface="Arial" panose="020B0604020202020204" pitchFamily="34" charset="0"/>
              <a:buChar char="•"/>
            </a:pPr>
            <a:r>
              <a:rPr lang="en-IN" sz="2400" b="0" i="0" dirty="0">
                <a:effectLst/>
                <a:latin typeface="__fkGroteskNeue_598ab8"/>
              </a:rPr>
              <a:t>Storage Capability</a:t>
            </a:r>
            <a:endParaRPr lang="en-US" sz="2400" b="1" dirty="0">
              <a:latin typeface="var(--font-fk-grotesk)"/>
            </a:endParaRPr>
          </a:p>
          <a:p>
            <a:pPr marL="342900" indent="-342900">
              <a:buFont typeface="Arial" panose="020B0604020202020204" pitchFamily="34" charset="0"/>
              <a:buChar char="•"/>
            </a:pPr>
            <a:r>
              <a:rPr lang="en-US" sz="2400" i="0" dirty="0">
                <a:effectLst/>
                <a:latin typeface="var(--font-fk-grotesk)"/>
              </a:rPr>
              <a:t>Scalability</a:t>
            </a:r>
          </a:p>
          <a:p>
            <a:pPr marL="342900" indent="-342900">
              <a:buFont typeface="Arial" panose="020B0604020202020204" pitchFamily="34" charset="0"/>
              <a:buChar char="•"/>
            </a:pPr>
            <a:r>
              <a:rPr lang="en-US" sz="2400" dirty="0">
                <a:latin typeface="var(--font-fk-grotesk)"/>
              </a:rPr>
              <a:t>Diverse Data Type</a:t>
            </a:r>
          </a:p>
          <a:p>
            <a:pPr marL="342900" indent="-342900">
              <a:buFont typeface="Arial" panose="020B0604020202020204" pitchFamily="34" charset="0"/>
              <a:buChar char="•"/>
            </a:pPr>
            <a:r>
              <a:rPr lang="en-US" sz="2400" i="0" dirty="0">
                <a:effectLst/>
                <a:latin typeface="var(--font-fk-grotesk)"/>
              </a:rPr>
              <a:t>Analytical Flexibility</a:t>
            </a:r>
          </a:p>
          <a:p>
            <a:pPr marL="342900" indent="-342900">
              <a:buFont typeface="Arial" panose="020B0604020202020204" pitchFamily="34" charset="0"/>
              <a:buChar char="•"/>
            </a:pPr>
            <a:r>
              <a:rPr lang="en-US" sz="2400" dirty="0">
                <a:latin typeface="var(--font-fk-grotesk)"/>
              </a:rPr>
              <a:t>Integration and Collaboration</a:t>
            </a:r>
            <a:endParaRPr lang="en-US" sz="2400" i="0" dirty="0">
              <a:effectLst/>
              <a:latin typeface="var(--font-fk-grotesk)"/>
            </a:endParaRPr>
          </a:p>
          <a:p>
            <a:pPr marL="342900" indent="-342900">
              <a:buFont typeface="Arial" panose="020B0604020202020204" pitchFamily="34" charset="0"/>
              <a:buChar char="•"/>
            </a:pPr>
            <a:endParaRPr lang="en-US" sz="2400" b="1" i="0" dirty="0">
              <a:effectLst/>
              <a:latin typeface="var(--font-fk-grotesk)"/>
            </a:endParaRPr>
          </a:p>
          <a:p>
            <a:endParaRPr lang="en-IN" dirty="0"/>
          </a:p>
        </p:txBody>
      </p:sp>
      <p:pic>
        <p:nvPicPr>
          <p:cNvPr id="7" name="Picture 6">
            <a:extLst>
              <a:ext uri="{FF2B5EF4-FFF2-40B4-BE49-F238E27FC236}">
                <a16:creationId xmlns:a16="http://schemas.microsoft.com/office/drawing/2014/main" id="{F7F320D9-D8A8-69AB-E1B6-7C45673ECB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645" y="529717"/>
            <a:ext cx="522514" cy="522514"/>
          </a:xfrm>
          <a:prstGeom prst="rect">
            <a:avLst/>
          </a:prstGeom>
        </p:spPr>
      </p:pic>
      <p:pic>
        <p:nvPicPr>
          <p:cNvPr id="12" name="Picture 11">
            <a:extLst>
              <a:ext uri="{FF2B5EF4-FFF2-40B4-BE49-F238E27FC236}">
                <a16:creationId xmlns:a16="http://schemas.microsoft.com/office/drawing/2014/main" id="{22BE20F2-1769-1DED-F748-C60361130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2505" y="2487472"/>
            <a:ext cx="4706149" cy="3445204"/>
          </a:xfrm>
          <a:prstGeom prst="rect">
            <a:avLst/>
          </a:prstGeom>
        </p:spPr>
      </p:pic>
      <p:sp>
        <p:nvSpPr>
          <p:cNvPr id="13" name="Rectangle 12">
            <a:extLst>
              <a:ext uri="{FF2B5EF4-FFF2-40B4-BE49-F238E27FC236}">
                <a16:creationId xmlns:a16="http://schemas.microsoft.com/office/drawing/2014/main" id="{2FA579A0-719B-A422-FF42-4F5D08908189}"/>
              </a:ext>
            </a:extLst>
          </p:cNvPr>
          <p:cNvSpPr/>
          <p:nvPr/>
        </p:nvSpPr>
        <p:spPr>
          <a:xfrm>
            <a:off x="9069355" y="5747657"/>
            <a:ext cx="1309299" cy="195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4792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5A29D6-473E-EBF1-3790-E0D81E1C7DFC}"/>
              </a:ext>
            </a:extLst>
          </p:cNvPr>
          <p:cNvSpPr txBox="1"/>
          <p:nvPr/>
        </p:nvSpPr>
        <p:spPr>
          <a:xfrm>
            <a:off x="0" y="126471"/>
            <a:ext cx="12192000" cy="923330"/>
          </a:xfrm>
          <a:prstGeom prst="rect">
            <a:avLst/>
          </a:prstGeom>
          <a:noFill/>
        </p:spPr>
        <p:txBody>
          <a:bodyPr wrap="square" rtlCol="0">
            <a:spAutoFit/>
          </a:bodyPr>
          <a:lstStyle/>
          <a:p>
            <a:pPr algn="ctr"/>
            <a:r>
              <a:rPr lang="en-IN" sz="5400" dirty="0"/>
              <a:t>Existing Data Architecture</a:t>
            </a:r>
          </a:p>
        </p:txBody>
      </p:sp>
      <p:sp>
        <p:nvSpPr>
          <p:cNvPr id="23" name="TextBox 22">
            <a:extLst>
              <a:ext uri="{FF2B5EF4-FFF2-40B4-BE49-F238E27FC236}">
                <a16:creationId xmlns:a16="http://schemas.microsoft.com/office/drawing/2014/main" id="{180F2D31-2314-D2E8-FA48-1D288EDF25E3}"/>
              </a:ext>
            </a:extLst>
          </p:cNvPr>
          <p:cNvSpPr txBox="1"/>
          <p:nvPr/>
        </p:nvSpPr>
        <p:spPr>
          <a:xfrm>
            <a:off x="3252720" y="5430597"/>
            <a:ext cx="5671011" cy="369332"/>
          </a:xfrm>
          <a:prstGeom prst="rect">
            <a:avLst/>
          </a:prstGeom>
          <a:noFill/>
        </p:spPr>
        <p:txBody>
          <a:bodyPr wrap="square" rtlCol="0">
            <a:spAutoFit/>
          </a:bodyPr>
          <a:lstStyle/>
          <a:p>
            <a:r>
              <a:rPr lang="en-US" b="1" dirty="0">
                <a:solidFill>
                  <a:srgbClr val="00B050"/>
                </a:solidFill>
                <a:latin typeface="__fkGroteskNeue_598ab8"/>
              </a:rPr>
              <a:t>S</a:t>
            </a:r>
            <a:r>
              <a:rPr lang="en-US" b="1" i="0" dirty="0">
                <a:solidFill>
                  <a:srgbClr val="00B050"/>
                </a:solidFill>
                <a:effectLst/>
                <a:latin typeface="__fkGroteskNeue_598ab8"/>
              </a:rPr>
              <a:t>tructured, Semi-structured, and Unstructured data</a:t>
            </a:r>
            <a:endParaRPr lang="en-IN" b="1" dirty="0">
              <a:solidFill>
                <a:srgbClr val="00B050"/>
              </a:solidFill>
            </a:endParaRPr>
          </a:p>
        </p:txBody>
      </p:sp>
      <p:sp>
        <p:nvSpPr>
          <p:cNvPr id="13" name="Flowchart: Off-page Connector 12">
            <a:extLst>
              <a:ext uri="{FF2B5EF4-FFF2-40B4-BE49-F238E27FC236}">
                <a16:creationId xmlns:a16="http://schemas.microsoft.com/office/drawing/2014/main" id="{33E51D2A-FBDD-C4BA-6539-7F67BC30C0C7}"/>
              </a:ext>
            </a:extLst>
          </p:cNvPr>
          <p:cNvSpPr/>
          <p:nvPr/>
        </p:nvSpPr>
        <p:spPr>
          <a:xfrm>
            <a:off x="7680537" y="2605996"/>
            <a:ext cx="1662015" cy="2014377"/>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Pentaho / Python</a:t>
            </a:r>
          </a:p>
          <a:p>
            <a:pPr algn="ctr"/>
            <a:r>
              <a:rPr lang="en-US" dirty="0"/>
              <a:t>(ETL / ELT Tool) </a:t>
            </a:r>
            <a:endParaRPr lang="en-IN" dirty="0"/>
          </a:p>
        </p:txBody>
      </p:sp>
      <p:cxnSp>
        <p:nvCxnSpPr>
          <p:cNvPr id="15" name="Straight Arrow Connector 14">
            <a:extLst>
              <a:ext uri="{FF2B5EF4-FFF2-40B4-BE49-F238E27FC236}">
                <a16:creationId xmlns:a16="http://schemas.microsoft.com/office/drawing/2014/main" id="{A7DF30BB-8397-BD2C-EFFC-E8B9FE1EB760}"/>
              </a:ext>
            </a:extLst>
          </p:cNvPr>
          <p:cNvCxnSpPr>
            <a:cxnSpLocks/>
          </p:cNvCxnSpPr>
          <p:nvPr/>
        </p:nvCxnSpPr>
        <p:spPr>
          <a:xfrm flipV="1">
            <a:off x="7004899" y="3475736"/>
            <a:ext cx="628165" cy="488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73B5729-6CEB-7ECF-1047-BC89779441D5}"/>
              </a:ext>
            </a:extLst>
          </p:cNvPr>
          <p:cNvCxnSpPr>
            <a:cxnSpLocks/>
          </p:cNvCxnSpPr>
          <p:nvPr/>
        </p:nvCxnSpPr>
        <p:spPr>
          <a:xfrm>
            <a:off x="7058603" y="2596627"/>
            <a:ext cx="578084" cy="3782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D93F28CC-EF7B-9D51-D6FC-2B7CA632FCE7}"/>
              </a:ext>
            </a:extLst>
          </p:cNvPr>
          <p:cNvCxnSpPr>
            <a:cxnSpLocks/>
          </p:cNvCxnSpPr>
          <p:nvPr/>
        </p:nvCxnSpPr>
        <p:spPr>
          <a:xfrm flipV="1">
            <a:off x="7098886" y="4100449"/>
            <a:ext cx="485467" cy="3483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01CE4132-4AC8-7BBD-165C-39F1789E495A}"/>
              </a:ext>
            </a:extLst>
          </p:cNvPr>
          <p:cNvGrpSpPr/>
          <p:nvPr/>
        </p:nvGrpSpPr>
        <p:grpSpPr>
          <a:xfrm>
            <a:off x="4856013" y="1485078"/>
            <a:ext cx="1993690" cy="3942413"/>
            <a:chOff x="4647467" y="1485078"/>
            <a:chExt cx="1993690" cy="3942413"/>
          </a:xfrm>
        </p:grpSpPr>
        <p:sp>
          <p:nvSpPr>
            <p:cNvPr id="4" name="Rectangle 3">
              <a:extLst>
                <a:ext uri="{FF2B5EF4-FFF2-40B4-BE49-F238E27FC236}">
                  <a16:creationId xmlns:a16="http://schemas.microsoft.com/office/drawing/2014/main" id="{F0578697-B2D1-0DD6-B3D8-632E9E17695E}"/>
                </a:ext>
              </a:extLst>
            </p:cNvPr>
            <p:cNvSpPr/>
            <p:nvPr/>
          </p:nvSpPr>
          <p:spPr>
            <a:xfrm>
              <a:off x="4827346" y="1709926"/>
              <a:ext cx="1573967"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Business Application</a:t>
              </a:r>
              <a:endParaRPr lang="en-IN" b="1" dirty="0"/>
            </a:p>
          </p:txBody>
        </p:sp>
        <p:sp>
          <p:nvSpPr>
            <p:cNvPr id="7" name="Cylinder 6">
              <a:extLst>
                <a:ext uri="{FF2B5EF4-FFF2-40B4-BE49-F238E27FC236}">
                  <a16:creationId xmlns:a16="http://schemas.microsoft.com/office/drawing/2014/main" id="{D2F94A19-952C-E08A-64AA-194C47099DB1}"/>
                </a:ext>
              </a:extLst>
            </p:cNvPr>
            <p:cNvSpPr/>
            <p:nvPr/>
          </p:nvSpPr>
          <p:spPr>
            <a:xfrm>
              <a:off x="4932277" y="3014071"/>
              <a:ext cx="1469036" cy="92333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CRM</a:t>
              </a:r>
            </a:p>
          </p:txBody>
        </p:sp>
        <p:cxnSp>
          <p:nvCxnSpPr>
            <p:cNvPr id="9" name="Straight Connector 8">
              <a:extLst>
                <a:ext uri="{FF2B5EF4-FFF2-40B4-BE49-F238E27FC236}">
                  <a16:creationId xmlns:a16="http://schemas.microsoft.com/office/drawing/2014/main" id="{5C2E09C8-EF95-1E14-72FA-3C93CB70C86F}"/>
                </a:ext>
              </a:extLst>
            </p:cNvPr>
            <p:cNvCxnSpPr>
              <a:stCxn id="4" idx="2"/>
            </p:cNvCxnSpPr>
            <p:nvPr/>
          </p:nvCxnSpPr>
          <p:spPr>
            <a:xfrm>
              <a:off x="5614330" y="2633256"/>
              <a:ext cx="7495" cy="380815"/>
            </a:xfrm>
            <a:prstGeom prst="line">
              <a:avLst/>
            </a:prstGeom>
          </p:spPr>
          <p:style>
            <a:lnRef idx="2">
              <a:schemeClr val="accent1"/>
            </a:lnRef>
            <a:fillRef idx="0">
              <a:schemeClr val="accent1"/>
            </a:fillRef>
            <a:effectRef idx="1">
              <a:schemeClr val="accent1"/>
            </a:effectRef>
            <a:fontRef idx="minor">
              <a:schemeClr val="tx1"/>
            </a:fontRef>
          </p:style>
        </p:cxnSp>
        <p:sp>
          <p:nvSpPr>
            <p:cNvPr id="11" name="Cloud 10">
              <a:extLst>
                <a:ext uri="{FF2B5EF4-FFF2-40B4-BE49-F238E27FC236}">
                  <a16:creationId xmlns:a16="http://schemas.microsoft.com/office/drawing/2014/main" id="{9E334C49-515F-7489-E7BA-112EDE3BA60E}"/>
                </a:ext>
              </a:extLst>
            </p:cNvPr>
            <p:cNvSpPr/>
            <p:nvPr/>
          </p:nvSpPr>
          <p:spPr>
            <a:xfrm>
              <a:off x="4932277" y="4228276"/>
              <a:ext cx="1573967" cy="92333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LOS (SFDC)</a:t>
              </a:r>
              <a:endParaRPr lang="en-IN" b="1" dirty="0"/>
            </a:p>
          </p:txBody>
        </p:sp>
        <p:cxnSp>
          <p:nvCxnSpPr>
            <p:cNvPr id="12" name="Straight Connector 11">
              <a:extLst>
                <a:ext uri="{FF2B5EF4-FFF2-40B4-BE49-F238E27FC236}">
                  <a16:creationId xmlns:a16="http://schemas.microsoft.com/office/drawing/2014/main" id="{B948CFA9-DF6E-AF20-5675-6900536B5549}"/>
                </a:ext>
              </a:extLst>
            </p:cNvPr>
            <p:cNvCxnSpPr/>
            <p:nvPr/>
          </p:nvCxnSpPr>
          <p:spPr>
            <a:xfrm>
              <a:off x="5616830" y="3879928"/>
              <a:ext cx="7495" cy="380815"/>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F3D4E138-C4AB-89BA-E6ED-C6907A0352FB}"/>
                </a:ext>
              </a:extLst>
            </p:cNvPr>
            <p:cNvSpPr/>
            <p:nvPr/>
          </p:nvSpPr>
          <p:spPr>
            <a:xfrm>
              <a:off x="4647467" y="1485078"/>
              <a:ext cx="1993690" cy="394241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grpSp>
      <p:grpSp>
        <p:nvGrpSpPr>
          <p:cNvPr id="42" name="Group 41">
            <a:extLst>
              <a:ext uri="{FF2B5EF4-FFF2-40B4-BE49-F238E27FC236}">
                <a16:creationId xmlns:a16="http://schemas.microsoft.com/office/drawing/2014/main" id="{D11F74DC-BA8D-4154-AC30-789D54EFA106}"/>
              </a:ext>
            </a:extLst>
          </p:cNvPr>
          <p:cNvGrpSpPr/>
          <p:nvPr/>
        </p:nvGrpSpPr>
        <p:grpSpPr>
          <a:xfrm>
            <a:off x="3070595" y="1954746"/>
            <a:ext cx="1689819" cy="3136228"/>
            <a:chOff x="3070595" y="1954746"/>
            <a:chExt cx="1689819" cy="3136228"/>
          </a:xfrm>
        </p:grpSpPr>
        <p:pic>
          <p:nvPicPr>
            <p:cNvPr id="27" name="Picture 26" descr="A blue cloud with white text&#10;&#10;Description automatically generated">
              <a:extLst>
                <a:ext uri="{FF2B5EF4-FFF2-40B4-BE49-F238E27FC236}">
                  <a16:creationId xmlns:a16="http://schemas.microsoft.com/office/drawing/2014/main" id="{29A4976B-83C9-293A-7068-4C852E789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595" y="4062274"/>
              <a:ext cx="1518089" cy="1028700"/>
            </a:xfrm>
            <a:prstGeom prst="rect">
              <a:avLst/>
            </a:prstGeom>
          </p:spPr>
        </p:pic>
        <p:pic>
          <p:nvPicPr>
            <p:cNvPr id="26" name="Picture 25" descr="A blue cylinder with a logo&#10;&#10;Description automatically generated">
              <a:extLst>
                <a:ext uri="{FF2B5EF4-FFF2-40B4-BE49-F238E27FC236}">
                  <a16:creationId xmlns:a16="http://schemas.microsoft.com/office/drawing/2014/main" id="{EC1DC868-EBBA-1FF8-6442-5E77CF2B09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8128" y="3130107"/>
              <a:ext cx="826534" cy="915784"/>
            </a:xfrm>
            <a:prstGeom prst="rect">
              <a:avLst/>
            </a:prstGeom>
          </p:spPr>
        </p:pic>
        <p:pic>
          <p:nvPicPr>
            <p:cNvPr id="25" name="Picture 24" descr="A logo of a server&#10;&#10;Description automatically generated">
              <a:extLst>
                <a:ext uri="{FF2B5EF4-FFF2-40B4-BE49-F238E27FC236}">
                  <a16:creationId xmlns:a16="http://schemas.microsoft.com/office/drawing/2014/main" id="{54E4403B-A75E-8EA7-322D-0CF316084A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8376" y="2135724"/>
              <a:ext cx="863391" cy="886476"/>
            </a:xfrm>
            <a:prstGeom prst="rect">
              <a:avLst/>
            </a:prstGeom>
          </p:spPr>
        </p:pic>
        <p:sp>
          <p:nvSpPr>
            <p:cNvPr id="30" name="Flowchart: Direct Access Storage 29">
              <a:extLst>
                <a:ext uri="{FF2B5EF4-FFF2-40B4-BE49-F238E27FC236}">
                  <a16:creationId xmlns:a16="http://schemas.microsoft.com/office/drawing/2014/main" id="{DC57F77F-E647-EA08-847A-40A40CE8BAE6}"/>
                </a:ext>
              </a:extLst>
            </p:cNvPr>
            <p:cNvSpPr/>
            <p:nvPr/>
          </p:nvSpPr>
          <p:spPr>
            <a:xfrm>
              <a:off x="3248909" y="1954746"/>
              <a:ext cx="1511505" cy="3136227"/>
            </a:xfrm>
            <a:prstGeom prst="flowChartMagneticDrum">
              <a:avLst/>
            </a:prstGeom>
            <a:noFill/>
            <a:ln>
              <a:gradFill flip="none" rotWithShape="1">
                <a:gsLst>
                  <a:gs pos="20000">
                    <a:schemeClr val="accent1">
                      <a:lumMod val="60000"/>
                      <a:lumOff val="40000"/>
                    </a:schemeClr>
                  </a:gs>
                  <a:gs pos="59000">
                    <a:schemeClr val="accent4">
                      <a:lumMod val="45000"/>
                      <a:lumOff val="55000"/>
                    </a:schemeClr>
                  </a:gs>
                  <a:gs pos="11000">
                    <a:schemeClr val="accent4">
                      <a:lumMod val="45000"/>
                      <a:lumOff val="55000"/>
                    </a:schemeClr>
                  </a:gs>
                  <a:gs pos="83000">
                    <a:schemeClr val="accent4">
                      <a:lumMod val="30000"/>
                      <a:lumOff val="70000"/>
                    </a:schemeClr>
                  </a:gs>
                </a:gsLst>
                <a:path path="rect">
                  <a:fillToRect l="100000" t="100000"/>
                </a:path>
                <a:tileRect r="-100000" b="-10000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3" name="Straight Arrow Connector 32">
            <a:extLst>
              <a:ext uri="{FF2B5EF4-FFF2-40B4-BE49-F238E27FC236}">
                <a16:creationId xmlns:a16="http://schemas.microsoft.com/office/drawing/2014/main" id="{420E68E9-2776-F527-BBE6-EDD8E3939603}"/>
              </a:ext>
            </a:extLst>
          </p:cNvPr>
          <p:cNvCxnSpPr>
            <a:cxnSpLocks/>
          </p:cNvCxnSpPr>
          <p:nvPr/>
        </p:nvCxnSpPr>
        <p:spPr>
          <a:xfrm>
            <a:off x="9491749" y="3361300"/>
            <a:ext cx="443425" cy="80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Flowchart: Magnetic Disk 2">
            <a:extLst>
              <a:ext uri="{FF2B5EF4-FFF2-40B4-BE49-F238E27FC236}">
                <a16:creationId xmlns:a16="http://schemas.microsoft.com/office/drawing/2014/main" id="{46118A6C-DA20-15FF-C07C-70CDE6682EE9}"/>
              </a:ext>
            </a:extLst>
          </p:cNvPr>
          <p:cNvSpPr/>
          <p:nvPr/>
        </p:nvSpPr>
        <p:spPr>
          <a:xfrm>
            <a:off x="310834" y="2564449"/>
            <a:ext cx="1804606" cy="1761185"/>
          </a:xfrm>
          <a:prstGeom prst="flowChartMagneticDisk">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TCL Cloud</a:t>
            </a:r>
          </a:p>
          <a:p>
            <a:pPr algn="ctr"/>
            <a:r>
              <a:rPr lang="en-US" dirty="0"/>
              <a:t>Prod Env</a:t>
            </a:r>
            <a:endParaRPr lang="en-IN" dirty="0"/>
          </a:p>
        </p:txBody>
      </p:sp>
      <p:cxnSp>
        <p:nvCxnSpPr>
          <p:cNvPr id="18" name="Straight Arrow Connector 17">
            <a:extLst>
              <a:ext uri="{FF2B5EF4-FFF2-40B4-BE49-F238E27FC236}">
                <a16:creationId xmlns:a16="http://schemas.microsoft.com/office/drawing/2014/main" id="{C761170C-EFF5-E6A0-D39C-DE9076BD6298}"/>
              </a:ext>
            </a:extLst>
          </p:cNvPr>
          <p:cNvCxnSpPr>
            <a:cxnSpLocks/>
          </p:cNvCxnSpPr>
          <p:nvPr/>
        </p:nvCxnSpPr>
        <p:spPr>
          <a:xfrm>
            <a:off x="2234367" y="3365310"/>
            <a:ext cx="443425" cy="80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0CE7FA8-A6FD-CFBD-C581-7C40E2795ECB}"/>
              </a:ext>
            </a:extLst>
          </p:cNvPr>
          <p:cNvSpPr/>
          <p:nvPr/>
        </p:nvSpPr>
        <p:spPr>
          <a:xfrm>
            <a:off x="2728655" y="1227217"/>
            <a:ext cx="6715621" cy="459607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2" name="Flowchart: Magnetic Disk 31">
            <a:extLst>
              <a:ext uri="{FF2B5EF4-FFF2-40B4-BE49-F238E27FC236}">
                <a16:creationId xmlns:a16="http://schemas.microsoft.com/office/drawing/2014/main" id="{A6B961DA-9348-7FCF-3263-D7C50B13620C}"/>
              </a:ext>
            </a:extLst>
          </p:cNvPr>
          <p:cNvSpPr/>
          <p:nvPr/>
        </p:nvSpPr>
        <p:spPr>
          <a:xfrm>
            <a:off x="10088491" y="2572471"/>
            <a:ext cx="1804606" cy="1761185"/>
          </a:xfrm>
          <a:prstGeom prst="flowChartMagneticDisk">
            <a:avLst/>
          </a:prstGeom>
          <a:gradFill>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a:solidFill>
              <a:schemeClr val="accent2"/>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TCL Cloud</a:t>
            </a:r>
          </a:p>
          <a:p>
            <a:pPr algn="ctr"/>
            <a:r>
              <a:rPr lang="en-US" dirty="0"/>
              <a:t>Prod Env</a:t>
            </a:r>
            <a:endParaRPr lang="en-IN" dirty="0"/>
          </a:p>
        </p:txBody>
      </p:sp>
      <p:sp>
        <p:nvSpPr>
          <p:cNvPr id="34" name="TextBox 33">
            <a:extLst>
              <a:ext uri="{FF2B5EF4-FFF2-40B4-BE49-F238E27FC236}">
                <a16:creationId xmlns:a16="http://schemas.microsoft.com/office/drawing/2014/main" id="{E403683A-7876-16CC-95FC-216B6EA30522}"/>
              </a:ext>
            </a:extLst>
          </p:cNvPr>
          <p:cNvSpPr txBox="1"/>
          <p:nvPr/>
        </p:nvSpPr>
        <p:spPr>
          <a:xfrm>
            <a:off x="326876" y="4401185"/>
            <a:ext cx="1746760" cy="307777"/>
          </a:xfrm>
          <a:prstGeom prst="rect">
            <a:avLst/>
          </a:prstGeom>
          <a:noFill/>
        </p:spPr>
        <p:txBody>
          <a:bodyPr wrap="none" rtlCol="0">
            <a:spAutoFit/>
          </a:bodyPr>
          <a:lstStyle/>
          <a:p>
            <a:r>
              <a:rPr lang="en-US" sz="1400" dirty="0"/>
              <a:t>Source DB on Cloud</a:t>
            </a:r>
            <a:endParaRPr lang="en-IN" sz="1400" dirty="0"/>
          </a:p>
        </p:txBody>
      </p:sp>
      <p:sp>
        <p:nvSpPr>
          <p:cNvPr id="35" name="TextBox 34">
            <a:extLst>
              <a:ext uri="{FF2B5EF4-FFF2-40B4-BE49-F238E27FC236}">
                <a16:creationId xmlns:a16="http://schemas.microsoft.com/office/drawing/2014/main" id="{2553DD6D-F9C5-F1C8-C4CC-BE0B925E150D}"/>
              </a:ext>
            </a:extLst>
          </p:cNvPr>
          <p:cNvSpPr txBox="1"/>
          <p:nvPr/>
        </p:nvSpPr>
        <p:spPr>
          <a:xfrm>
            <a:off x="9976201" y="4393165"/>
            <a:ext cx="2097626" cy="307777"/>
          </a:xfrm>
          <a:prstGeom prst="rect">
            <a:avLst/>
          </a:prstGeom>
          <a:noFill/>
        </p:spPr>
        <p:txBody>
          <a:bodyPr wrap="none" rtlCol="0">
            <a:spAutoFit/>
          </a:bodyPr>
          <a:lstStyle/>
          <a:p>
            <a:r>
              <a:rPr lang="en-US" sz="1400" dirty="0"/>
              <a:t>Destination DB on Cloud</a:t>
            </a:r>
            <a:endParaRPr lang="en-IN" sz="1400" dirty="0"/>
          </a:p>
        </p:txBody>
      </p:sp>
      <p:sp>
        <p:nvSpPr>
          <p:cNvPr id="36" name="Arrow: Curved Up 35">
            <a:extLst>
              <a:ext uri="{FF2B5EF4-FFF2-40B4-BE49-F238E27FC236}">
                <a16:creationId xmlns:a16="http://schemas.microsoft.com/office/drawing/2014/main" id="{80249970-17A8-5A43-DC9D-F5982B8204D3}"/>
              </a:ext>
            </a:extLst>
          </p:cNvPr>
          <p:cNvSpPr/>
          <p:nvPr/>
        </p:nvSpPr>
        <p:spPr>
          <a:xfrm>
            <a:off x="877303" y="4768516"/>
            <a:ext cx="10540715" cy="1622849"/>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1" name="TextBox 40">
            <a:extLst>
              <a:ext uri="{FF2B5EF4-FFF2-40B4-BE49-F238E27FC236}">
                <a16:creationId xmlns:a16="http://schemas.microsoft.com/office/drawing/2014/main" id="{47D9B5A8-8963-7BEF-55D0-9938BECE6C7A}"/>
              </a:ext>
            </a:extLst>
          </p:cNvPr>
          <p:cNvSpPr txBox="1"/>
          <p:nvPr/>
        </p:nvSpPr>
        <p:spPr>
          <a:xfrm>
            <a:off x="3543975" y="6474857"/>
            <a:ext cx="5202386" cy="369332"/>
          </a:xfrm>
          <a:prstGeom prst="rect">
            <a:avLst/>
          </a:prstGeom>
          <a:noFill/>
        </p:spPr>
        <p:txBody>
          <a:bodyPr wrap="none" rtlCol="0">
            <a:spAutoFit/>
          </a:bodyPr>
          <a:lstStyle/>
          <a:p>
            <a:r>
              <a:rPr lang="en-US" dirty="0">
                <a:solidFill>
                  <a:srgbClr val="FF0000"/>
                </a:solidFill>
              </a:rPr>
              <a:t>Data Flow in Same Databases and same Instances</a:t>
            </a:r>
            <a:endParaRPr lang="en-IN" dirty="0">
              <a:solidFill>
                <a:srgbClr val="FF0000"/>
              </a:solidFill>
            </a:endParaRPr>
          </a:p>
        </p:txBody>
      </p:sp>
      <p:sp>
        <p:nvSpPr>
          <p:cNvPr id="10" name="Content Placeholder 9">
            <a:extLst>
              <a:ext uri="{FF2B5EF4-FFF2-40B4-BE49-F238E27FC236}">
                <a16:creationId xmlns:a16="http://schemas.microsoft.com/office/drawing/2014/main" id="{FEE90328-A865-E424-3504-00A3A550DB8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163082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10000"/>
            <a:lum/>
          </a:blip>
          <a:srcRect/>
          <a:stretch>
            <a:fillRect l="-1000" r="-1000"/>
          </a:stretch>
        </a:blipFill>
        <a:effectLst/>
      </p:bgPr>
    </p:bg>
    <p:spTree>
      <p:nvGrpSpPr>
        <p:cNvPr id="1" name=""/>
        <p:cNvGrpSpPr/>
        <p:nvPr/>
      </p:nvGrpSpPr>
      <p:grpSpPr>
        <a:xfrm>
          <a:off x="0" y="0"/>
          <a:ext cx="0" cy="0"/>
          <a:chOff x="0" y="0"/>
          <a:chExt cx="0" cy="0"/>
        </a:xfrm>
      </p:grpSpPr>
      <p:sp useBgFill="1">
        <p:nvSpPr>
          <p:cNvPr id="3" name="TextBox 2">
            <a:extLst>
              <a:ext uri="{FF2B5EF4-FFF2-40B4-BE49-F238E27FC236}">
                <a16:creationId xmlns:a16="http://schemas.microsoft.com/office/drawing/2014/main" id="{5C8830B3-AF29-CAA5-E8E0-273AE7679EAF}"/>
              </a:ext>
            </a:extLst>
          </p:cNvPr>
          <p:cNvSpPr txBox="1"/>
          <p:nvPr/>
        </p:nvSpPr>
        <p:spPr>
          <a:xfrm>
            <a:off x="946484" y="2151727"/>
            <a:ext cx="10299032" cy="2800767"/>
          </a:xfrm>
          <a:prstGeom prst="rect">
            <a:avLst/>
          </a:prstGeom>
          <a:ln>
            <a:solidFill>
              <a:schemeClr val="tx1"/>
            </a:solidFill>
          </a:ln>
        </p:spPr>
        <p:txBody>
          <a:bodyPr wrap="square" rtlCol="0">
            <a:spAutoFit/>
          </a:bodyPr>
          <a:lstStyle/>
          <a:p>
            <a:pPr algn="ctr"/>
            <a:r>
              <a:rPr lang="en-US" sz="8000" b="1" dirty="0"/>
              <a:t>Data Lake </a:t>
            </a:r>
          </a:p>
          <a:p>
            <a:pPr algn="ctr"/>
            <a:r>
              <a:rPr lang="en-US" sz="9600" b="1" dirty="0"/>
              <a:t>Architecture</a:t>
            </a:r>
            <a:endParaRPr lang="en-IN" sz="9600" b="1" dirty="0"/>
          </a:p>
        </p:txBody>
      </p:sp>
    </p:spTree>
    <p:extLst>
      <p:ext uri="{BB962C8B-B14F-4D97-AF65-F5344CB8AC3E}">
        <p14:creationId xmlns:p14="http://schemas.microsoft.com/office/powerpoint/2010/main" val="2541768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a data architecture&#10;&#10;Description automatically generated">
            <a:extLst>
              <a:ext uri="{FF2B5EF4-FFF2-40B4-BE49-F238E27FC236}">
                <a16:creationId xmlns:a16="http://schemas.microsoft.com/office/drawing/2014/main" id="{2120B785-BBCF-72DF-8D30-D8FCCA6AC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6" name="Rectangle 5">
            <a:extLst>
              <a:ext uri="{FF2B5EF4-FFF2-40B4-BE49-F238E27FC236}">
                <a16:creationId xmlns:a16="http://schemas.microsoft.com/office/drawing/2014/main" id="{6979898E-8FB6-598F-3668-3159EB84534F}"/>
              </a:ext>
            </a:extLst>
          </p:cNvPr>
          <p:cNvSpPr/>
          <p:nvPr/>
        </p:nvSpPr>
        <p:spPr>
          <a:xfrm>
            <a:off x="1252336" y="6517769"/>
            <a:ext cx="2454442" cy="2413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07533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13">
            <a:extLst>
              <a:ext uri="{FF2B5EF4-FFF2-40B4-BE49-F238E27FC236}">
                <a16:creationId xmlns:a16="http://schemas.microsoft.com/office/drawing/2014/main" id="{ED8AA887-51C9-E647-97D2-2DFC212F485A}"/>
              </a:ext>
            </a:extLst>
          </p:cNvPr>
          <p:cNvGrpSpPr/>
          <p:nvPr/>
        </p:nvGrpSpPr>
        <p:grpSpPr>
          <a:xfrm>
            <a:off x="3536731" y="1239580"/>
            <a:ext cx="5066415" cy="5066415"/>
            <a:chOff x="3535142" y="1239579"/>
            <a:chExt cx="5066415" cy="5066415"/>
          </a:xfrm>
        </p:grpSpPr>
        <p:sp>
          <p:nvSpPr>
            <p:cNvPr id="5" name="Freeform 4">
              <a:extLst>
                <a:ext uri="{FF2B5EF4-FFF2-40B4-BE49-F238E27FC236}">
                  <a16:creationId xmlns:a16="http://schemas.microsoft.com/office/drawing/2014/main" id="{F8AFA542-25BA-8248-9DA1-B1098CE7F735}"/>
                </a:ext>
              </a:extLst>
            </p:cNvPr>
            <p:cNvSpPr/>
            <p:nvPr/>
          </p:nvSpPr>
          <p:spPr>
            <a:xfrm>
              <a:off x="4488935" y="1239579"/>
              <a:ext cx="1579859" cy="2532762"/>
            </a:xfrm>
            <a:custGeom>
              <a:avLst/>
              <a:gdLst>
                <a:gd name="connsiteX0" fmla="*/ 789930 w 1579859"/>
                <a:gd name="connsiteY0" fmla="*/ 2532763 h 2532762"/>
                <a:gd name="connsiteX1" fmla="*/ 789930 w 1579859"/>
                <a:gd name="connsiteY1" fmla="*/ 2532763 h 2532762"/>
                <a:gd name="connsiteX2" fmla="*/ 0 w 1579859"/>
                <a:gd name="connsiteY2" fmla="*/ 1742833 h 2532762"/>
                <a:gd name="connsiteX3" fmla="*/ 0 w 1579859"/>
                <a:gd name="connsiteY3" fmla="*/ 789930 h 2532762"/>
                <a:gd name="connsiteX4" fmla="*/ 789930 w 1579859"/>
                <a:gd name="connsiteY4" fmla="*/ 0 h 2532762"/>
                <a:gd name="connsiteX5" fmla="*/ 789930 w 1579859"/>
                <a:gd name="connsiteY5" fmla="*/ 0 h 2532762"/>
                <a:gd name="connsiteX6" fmla="*/ 1579860 w 1579859"/>
                <a:gd name="connsiteY6" fmla="*/ 789930 h 2532762"/>
                <a:gd name="connsiteX7" fmla="*/ 1579860 w 1579859"/>
                <a:gd name="connsiteY7" fmla="*/ 1743723 h 2532762"/>
                <a:gd name="connsiteX8" fmla="*/ 789930 w 1579859"/>
                <a:gd name="connsiteY8" fmla="*/ 2532763 h 253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9859" h="2532762">
                  <a:moveTo>
                    <a:pt x="789930" y="2532763"/>
                  </a:moveTo>
                  <a:lnTo>
                    <a:pt x="789930" y="2532763"/>
                  </a:lnTo>
                  <a:cubicBezTo>
                    <a:pt x="353554" y="2532763"/>
                    <a:pt x="0" y="2179209"/>
                    <a:pt x="0" y="1742833"/>
                  </a:cubicBezTo>
                  <a:lnTo>
                    <a:pt x="0" y="789930"/>
                  </a:lnTo>
                  <a:cubicBezTo>
                    <a:pt x="0" y="353554"/>
                    <a:pt x="353554" y="0"/>
                    <a:pt x="789930" y="0"/>
                  </a:cubicBezTo>
                  <a:lnTo>
                    <a:pt x="789930" y="0"/>
                  </a:lnTo>
                  <a:cubicBezTo>
                    <a:pt x="1226306" y="0"/>
                    <a:pt x="1579860" y="353554"/>
                    <a:pt x="1579860" y="789930"/>
                  </a:cubicBezTo>
                  <a:lnTo>
                    <a:pt x="1579860" y="1743723"/>
                  </a:lnTo>
                  <a:cubicBezTo>
                    <a:pt x="1578969" y="2179209"/>
                    <a:pt x="1225415" y="2532763"/>
                    <a:pt x="789930" y="2532763"/>
                  </a:cubicBezTo>
                  <a:close/>
                </a:path>
              </a:pathLst>
            </a:custGeom>
            <a:solidFill>
              <a:schemeClr val="accent1"/>
            </a:solidFill>
            <a:ln w="890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DF0E3A6-5659-DA45-8684-BF66A2FB83B2}"/>
                </a:ext>
              </a:extLst>
            </p:cNvPr>
            <p:cNvSpPr/>
            <p:nvPr/>
          </p:nvSpPr>
          <p:spPr>
            <a:xfrm>
              <a:off x="6067904" y="2193372"/>
              <a:ext cx="2533653" cy="1579859"/>
            </a:xfrm>
            <a:custGeom>
              <a:avLst/>
              <a:gdLst>
                <a:gd name="connsiteX0" fmla="*/ 0 w 2533653"/>
                <a:gd name="connsiteY0" fmla="*/ 789930 h 1579859"/>
                <a:gd name="connsiteX1" fmla="*/ 0 w 2533653"/>
                <a:gd name="connsiteY1" fmla="*/ 789930 h 1579859"/>
                <a:gd name="connsiteX2" fmla="*/ 789930 w 2533653"/>
                <a:gd name="connsiteY2" fmla="*/ 0 h 1579859"/>
                <a:gd name="connsiteX3" fmla="*/ 1743723 w 2533653"/>
                <a:gd name="connsiteY3" fmla="*/ 0 h 1579859"/>
                <a:gd name="connsiteX4" fmla="*/ 2533653 w 2533653"/>
                <a:gd name="connsiteY4" fmla="*/ 789930 h 1579859"/>
                <a:gd name="connsiteX5" fmla="*/ 2533653 w 2533653"/>
                <a:gd name="connsiteY5" fmla="*/ 789930 h 1579859"/>
                <a:gd name="connsiteX6" fmla="*/ 1743723 w 2533653"/>
                <a:gd name="connsiteY6" fmla="*/ 1579860 h 1579859"/>
                <a:gd name="connsiteX7" fmla="*/ 789930 w 2533653"/>
                <a:gd name="connsiteY7" fmla="*/ 1579860 h 1579859"/>
                <a:gd name="connsiteX8" fmla="*/ 0 w 2533653"/>
                <a:gd name="connsiteY8" fmla="*/ 789930 h 157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3653" h="1579859">
                  <a:moveTo>
                    <a:pt x="0" y="789930"/>
                  </a:moveTo>
                  <a:lnTo>
                    <a:pt x="0" y="789930"/>
                  </a:lnTo>
                  <a:cubicBezTo>
                    <a:pt x="0" y="353554"/>
                    <a:pt x="353554" y="0"/>
                    <a:pt x="789930" y="0"/>
                  </a:cubicBezTo>
                  <a:lnTo>
                    <a:pt x="1743723" y="0"/>
                  </a:lnTo>
                  <a:cubicBezTo>
                    <a:pt x="2180100" y="0"/>
                    <a:pt x="2533653" y="353554"/>
                    <a:pt x="2533653" y="789930"/>
                  </a:cubicBezTo>
                  <a:lnTo>
                    <a:pt x="2533653" y="789930"/>
                  </a:lnTo>
                  <a:cubicBezTo>
                    <a:pt x="2533653" y="1226306"/>
                    <a:pt x="2180100" y="1579860"/>
                    <a:pt x="1743723" y="1579860"/>
                  </a:cubicBezTo>
                  <a:lnTo>
                    <a:pt x="789930" y="1579860"/>
                  </a:lnTo>
                  <a:cubicBezTo>
                    <a:pt x="354444" y="1578969"/>
                    <a:pt x="0" y="1225415"/>
                    <a:pt x="0" y="789930"/>
                  </a:cubicBezTo>
                  <a:close/>
                </a:path>
              </a:pathLst>
            </a:custGeom>
            <a:solidFill>
              <a:schemeClr val="accent3"/>
            </a:solidFill>
            <a:ln w="8906"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49368389-B49D-9E4C-BF9A-22D46BA52C8D}"/>
                </a:ext>
              </a:extLst>
            </p:cNvPr>
            <p:cNvSpPr/>
            <p:nvPr/>
          </p:nvSpPr>
          <p:spPr>
            <a:xfrm>
              <a:off x="3535142" y="3772341"/>
              <a:ext cx="2533653" cy="1579859"/>
            </a:xfrm>
            <a:custGeom>
              <a:avLst/>
              <a:gdLst>
                <a:gd name="connsiteX0" fmla="*/ 0 w 2533653"/>
                <a:gd name="connsiteY0" fmla="*/ 789930 h 1579859"/>
                <a:gd name="connsiteX1" fmla="*/ 0 w 2533653"/>
                <a:gd name="connsiteY1" fmla="*/ 789930 h 1579859"/>
                <a:gd name="connsiteX2" fmla="*/ 789930 w 2533653"/>
                <a:gd name="connsiteY2" fmla="*/ 0 h 1579859"/>
                <a:gd name="connsiteX3" fmla="*/ 1743723 w 2533653"/>
                <a:gd name="connsiteY3" fmla="*/ 0 h 1579859"/>
                <a:gd name="connsiteX4" fmla="*/ 2533653 w 2533653"/>
                <a:gd name="connsiteY4" fmla="*/ 789930 h 1579859"/>
                <a:gd name="connsiteX5" fmla="*/ 2533653 w 2533653"/>
                <a:gd name="connsiteY5" fmla="*/ 789930 h 1579859"/>
                <a:gd name="connsiteX6" fmla="*/ 1743723 w 2533653"/>
                <a:gd name="connsiteY6" fmla="*/ 1579860 h 1579859"/>
                <a:gd name="connsiteX7" fmla="*/ 789930 w 2533653"/>
                <a:gd name="connsiteY7" fmla="*/ 1579860 h 1579859"/>
                <a:gd name="connsiteX8" fmla="*/ 0 w 2533653"/>
                <a:gd name="connsiteY8" fmla="*/ 789930 h 157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3653" h="1579859">
                  <a:moveTo>
                    <a:pt x="0" y="789930"/>
                  </a:moveTo>
                  <a:lnTo>
                    <a:pt x="0" y="789930"/>
                  </a:lnTo>
                  <a:cubicBezTo>
                    <a:pt x="0" y="353554"/>
                    <a:pt x="353554" y="0"/>
                    <a:pt x="789930" y="0"/>
                  </a:cubicBezTo>
                  <a:lnTo>
                    <a:pt x="1743723" y="0"/>
                  </a:lnTo>
                  <a:cubicBezTo>
                    <a:pt x="2180099" y="0"/>
                    <a:pt x="2533653" y="353554"/>
                    <a:pt x="2533653" y="789930"/>
                  </a:cubicBezTo>
                  <a:lnTo>
                    <a:pt x="2533653" y="789930"/>
                  </a:lnTo>
                  <a:cubicBezTo>
                    <a:pt x="2533653" y="1226306"/>
                    <a:pt x="2180099" y="1579860"/>
                    <a:pt x="1743723" y="1579860"/>
                  </a:cubicBezTo>
                  <a:lnTo>
                    <a:pt x="789930" y="1579860"/>
                  </a:lnTo>
                  <a:cubicBezTo>
                    <a:pt x="353554" y="1579860"/>
                    <a:pt x="0" y="1226306"/>
                    <a:pt x="0" y="789930"/>
                  </a:cubicBezTo>
                  <a:close/>
                </a:path>
              </a:pathLst>
            </a:custGeom>
            <a:solidFill>
              <a:schemeClr val="accent4"/>
            </a:solidFill>
            <a:ln w="8906"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029AAEBC-5E43-614B-8EAE-4872C04B109B}"/>
                </a:ext>
              </a:extLst>
            </p:cNvPr>
            <p:cNvSpPr/>
            <p:nvPr/>
          </p:nvSpPr>
          <p:spPr>
            <a:xfrm>
              <a:off x="6067904" y="3772341"/>
              <a:ext cx="1579859" cy="2533653"/>
            </a:xfrm>
            <a:custGeom>
              <a:avLst/>
              <a:gdLst>
                <a:gd name="connsiteX0" fmla="*/ 789930 w 1579859"/>
                <a:gd name="connsiteY0" fmla="*/ 0 h 2533653"/>
                <a:gd name="connsiteX1" fmla="*/ 789930 w 1579859"/>
                <a:gd name="connsiteY1" fmla="*/ 0 h 2533653"/>
                <a:gd name="connsiteX2" fmla="*/ 1579860 w 1579859"/>
                <a:gd name="connsiteY2" fmla="*/ 789930 h 2533653"/>
                <a:gd name="connsiteX3" fmla="*/ 1579860 w 1579859"/>
                <a:gd name="connsiteY3" fmla="*/ 1743723 h 2533653"/>
                <a:gd name="connsiteX4" fmla="*/ 789930 w 1579859"/>
                <a:gd name="connsiteY4" fmla="*/ 2533653 h 2533653"/>
                <a:gd name="connsiteX5" fmla="*/ 789930 w 1579859"/>
                <a:gd name="connsiteY5" fmla="*/ 2533653 h 2533653"/>
                <a:gd name="connsiteX6" fmla="*/ 0 w 1579859"/>
                <a:gd name="connsiteY6" fmla="*/ 1743723 h 2533653"/>
                <a:gd name="connsiteX7" fmla="*/ 0 w 1579859"/>
                <a:gd name="connsiteY7" fmla="*/ 789930 h 2533653"/>
                <a:gd name="connsiteX8" fmla="*/ 789930 w 1579859"/>
                <a:gd name="connsiteY8" fmla="*/ 0 h 253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9859" h="2533653">
                  <a:moveTo>
                    <a:pt x="789930" y="0"/>
                  </a:moveTo>
                  <a:lnTo>
                    <a:pt x="789930" y="0"/>
                  </a:lnTo>
                  <a:cubicBezTo>
                    <a:pt x="1226306" y="0"/>
                    <a:pt x="1579860" y="353554"/>
                    <a:pt x="1579860" y="789930"/>
                  </a:cubicBezTo>
                  <a:lnTo>
                    <a:pt x="1579860" y="1743723"/>
                  </a:lnTo>
                  <a:cubicBezTo>
                    <a:pt x="1579860" y="2180100"/>
                    <a:pt x="1226306" y="2533653"/>
                    <a:pt x="789930" y="2533653"/>
                  </a:cubicBezTo>
                  <a:lnTo>
                    <a:pt x="789930" y="2533653"/>
                  </a:lnTo>
                  <a:cubicBezTo>
                    <a:pt x="353554" y="2533653"/>
                    <a:pt x="0" y="2180100"/>
                    <a:pt x="0" y="1743723"/>
                  </a:cubicBezTo>
                  <a:lnTo>
                    <a:pt x="0" y="789930"/>
                  </a:lnTo>
                  <a:cubicBezTo>
                    <a:pt x="0" y="354444"/>
                    <a:pt x="354444" y="0"/>
                    <a:pt x="789930" y="0"/>
                  </a:cubicBezTo>
                  <a:close/>
                </a:path>
              </a:pathLst>
            </a:custGeom>
            <a:solidFill>
              <a:schemeClr val="accent2"/>
            </a:solidFill>
            <a:ln w="8906"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3944EA65-159D-8F4A-BF7A-E7F79BE6150D}"/>
              </a:ext>
            </a:extLst>
          </p:cNvPr>
          <p:cNvSpPr>
            <a:spLocks noGrp="1"/>
          </p:cNvSpPr>
          <p:nvPr>
            <p:ph type="title"/>
          </p:nvPr>
        </p:nvSpPr>
        <p:spPr>
          <a:xfrm>
            <a:off x="838200" y="-124745"/>
            <a:ext cx="10515600" cy="1325563"/>
          </a:xfrm>
        </p:spPr>
        <p:txBody>
          <a:bodyPr/>
          <a:lstStyle/>
          <a:p>
            <a:pPr algn="ctr"/>
            <a:r>
              <a:rPr lang="en-US" sz="3600" dirty="0">
                <a:latin typeface="var(--font-fk-grotesk)"/>
              </a:rPr>
              <a:t>Benefits of a Data Lake</a:t>
            </a:r>
            <a:endParaRPr lang="en-US" dirty="0"/>
          </a:p>
        </p:txBody>
      </p:sp>
      <p:sp>
        <p:nvSpPr>
          <p:cNvPr id="55" name="Rectangle 54">
            <a:extLst>
              <a:ext uri="{FF2B5EF4-FFF2-40B4-BE49-F238E27FC236}">
                <a16:creationId xmlns:a16="http://schemas.microsoft.com/office/drawing/2014/main" id="{856E3DA7-F554-D643-A858-5A8D1AD1A80B}"/>
              </a:ext>
            </a:extLst>
          </p:cNvPr>
          <p:cNvSpPr/>
          <p:nvPr/>
        </p:nvSpPr>
        <p:spPr>
          <a:xfrm>
            <a:off x="8772416" y="2193373"/>
            <a:ext cx="3116372" cy="3731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IN" sz="2800" b="1" dirty="0">
                <a:solidFill>
                  <a:schemeClr val="accent3"/>
                </a:solidFill>
                <a:latin typeface="Segoe UI" panose="020B0502040204020203" pitchFamily="34" charset="0"/>
                <a:cs typeface="Segoe UI" panose="020B0502040204020203" pitchFamily="34" charset="0"/>
              </a:rPr>
              <a:t>Cost-Effectiveness</a:t>
            </a:r>
          </a:p>
          <a:p>
            <a:endParaRPr lang="en-US" sz="400" b="1" dirty="0">
              <a:solidFill>
                <a:schemeClr val="accent3"/>
              </a:solidFill>
              <a:latin typeface="Segoe UI" panose="020B0502040204020203" pitchFamily="34" charset="0"/>
              <a:cs typeface="Segoe UI" panose="020B0502040204020203" pitchFamily="34" charset="0"/>
            </a:endParaRPr>
          </a:p>
        </p:txBody>
      </p:sp>
      <p:sp>
        <p:nvSpPr>
          <p:cNvPr id="56" name="Rectangle 55">
            <a:extLst>
              <a:ext uri="{FF2B5EF4-FFF2-40B4-BE49-F238E27FC236}">
                <a16:creationId xmlns:a16="http://schemas.microsoft.com/office/drawing/2014/main" id="{3B455B49-3467-CB41-845C-A466C84C7D1C}"/>
              </a:ext>
            </a:extLst>
          </p:cNvPr>
          <p:cNvSpPr/>
          <p:nvPr/>
        </p:nvSpPr>
        <p:spPr>
          <a:xfrm>
            <a:off x="8385570" y="2736999"/>
            <a:ext cx="3503218" cy="825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895243" lvl="1" indent="-285750">
              <a:buFont typeface="Arial" panose="020B0604020202020204" pitchFamily="34" charset="0"/>
              <a:buChar char="•"/>
            </a:pPr>
            <a:r>
              <a:rPr lang="en-IN" sz="1600" dirty="0">
                <a:solidFill>
                  <a:schemeClr val="tx1"/>
                </a:solidFill>
                <a:latin typeface="var(--font-fk-grotesk)"/>
              </a:rPr>
              <a:t>Lower Storage Costs</a:t>
            </a:r>
          </a:p>
          <a:p>
            <a:pPr marL="895243" lvl="1" indent="-285750">
              <a:buFont typeface="Arial" panose="020B0604020202020204" pitchFamily="34" charset="0"/>
              <a:buChar char="•"/>
            </a:pPr>
            <a:r>
              <a:rPr lang="en-IN" sz="1600" dirty="0">
                <a:solidFill>
                  <a:schemeClr val="tx1"/>
                </a:solidFill>
                <a:latin typeface="var(--font-fk-grotesk)"/>
              </a:rPr>
              <a:t>Use of Commodity Hardware</a:t>
            </a:r>
          </a:p>
          <a:p>
            <a:pPr marL="895243" lvl="1" indent="-285750">
              <a:buFont typeface="Arial" panose="020B0604020202020204" pitchFamily="34" charset="0"/>
              <a:buChar char="•"/>
            </a:pPr>
            <a:r>
              <a:rPr lang="en-IN" sz="1600" dirty="0">
                <a:solidFill>
                  <a:schemeClr val="tx1"/>
                </a:solidFill>
                <a:latin typeface="var(--font-fk-grotesk)"/>
              </a:rPr>
              <a:t>Pay-as-You-Go Models</a:t>
            </a:r>
          </a:p>
          <a:p>
            <a:pPr marL="895243" lvl="1" indent="-285750">
              <a:buFont typeface="Arial" panose="020B0604020202020204" pitchFamily="34" charset="0"/>
              <a:buChar char="•"/>
            </a:pPr>
            <a:r>
              <a:rPr lang="en-IN" sz="1600" dirty="0">
                <a:solidFill>
                  <a:schemeClr val="tx1"/>
                </a:solidFill>
                <a:latin typeface="var(--font-fk-grotesk)"/>
              </a:rPr>
              <a:t>Reduced Data Duplication</a:t>
            </a:r>
          </a:p>
        </p:txBody>
      </p:sp>
      <p:sp>
        <p:nvSpPr>
          <p:cNvPr id="57" name="Rectangle 56">
            <a:extLst>
              <a:ext uri="{FF2B5EF4-FFF2-40B4-BE49-F238E27FC236}">
                <a16:creationId xmlns:a16="http://schemas.microsoft.com/office/drawing/2014/main" id="{5872EDBE-0DF2-EC49-8EF7-4D6F784E3624}"/>
              </a:ext>
            </a:extLst>
          </p:cNvPr>
          <p:cNvSpPr/>
          <p:nvPr/>
        </p:nvSpPr>
        <p:spPr>
          <a:xfrm>
            <a:off x="7867531" y="4441206"/>
            <a:ext cx="3503217" cy="310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IN" sz="2800" b="1" dirty="0">
                <a:solidFill>
                  <a:schemeClr val="accent2"/>
                </a:solidFill>
                <a:latin typeface="Segoe UI" panose="020B0502040204020203" pitchFamily="34" charset="0"/>
                <a:cs typeface="Segoe UI" panose="020B0502040204020203" pitchFamily="34" charset="0"/>
              </a:rPr>
              <a:t>Advanced Analytics</a:t>
            </a:r>
          </a:p>
          <a:p>
            <a:endParaRPr lang="en-US" b="1" dirty="0">
              <a:solidFill>
                <a:schemeClr val="accent2"/>
              </a:solidFill>
              <a:latin typeface="Segoe UI" panose="020B0502040204020203" pitchFamily="34" charset="0"/>
              <a:cs typeface="Segoe UI" panose="020B0502040204020203" pitchFamily="34" charset="0"/>
            </a:endParaRPr>
          </a:p>
        </p:txBody>
      </p:sp>
      <p:sp>
        <p:nvSpPr>
          <p:cNvPr id="58" name="Rectangle 57">
            <a:extLst>
              <a:ext uri="{FF2B5EF4-FFF2-40B4-BE49-F238E27FC236}">
                <a16:creationId xmlns:a16="http://schemas.microsoft.com/office/drawing/2014/main" id="{CA042660-4C91-E240-8529-7C4B3B0B1304}"/>
              </a:ext>
            </a:extLst>
          </p:cNvPr>
          <p:cNvSpPr/>
          <p:nvPr/>
        </p:nvSpPr>
        <p:spPr>
          <a:xfrm>
            <a:off x="7495998" y="4854929"/>
            <a:ext cx="3857244" cy="917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895243" lvl="1" indent="-285750">
              <a:buFont typeface="Arial" panose="020B0604020202020204" pitchFamily="34" charset="0"/>
              <a:buChar char="•"/>
            </a:pPr>
            <a:r>
              <a:rPr lang="en-US" sz="1600" dirty="0">
                <a:solidFill>
                  <a:schemeClr val="tx1"/>
                </a:solidFill>
                <a:latin typeface="var(--font-fk-grotesk)"/>
              </a:rPr>
              <a:t>AI/ML Applications and Insights</a:t>
            </a:r>
          </a:p>
          <a:p>
            <a:pPr marL="895243" lvl="1" indent="-285750">
              <a:buFont typeface="Arial" panose="020B0604020202020204" pitchFamily="34" charset="0"/>
              <a:buChar char="•"/>
            </a:pPr>
            <a:r>
              <a:rPr lang="en-IN" sz="1600" dirty="0">
                <a:solidFill>
                  <a:schemeClr val="tx1"/>
                </a:solidFill>
                <a:latin typeface="var(--font-fk-grotesk)"/>
              </a:rPr>
              <a:t>Big Data Analytics</a:t>
            </a:r>
          </a:p>
          <a:p>
            <a:pPr marL="895243" lvl="1" indent="-285750">
              <a:buFont typeface="Arial" panose="020B0604020202020204" pitchFamily="34" charset="0"/>
              <a:buChar char="•"/>
            </a:pPr>
            <a:r>
              <a:rPr lang="en-IN" sz="1600" dirty="0">
                <a:solidFill>
                  <a:schemeClr val="tx1"/>
                </a:solidFill>
                <a:latin typeface="var(--font-fk-grotesk)"/>
              </a:rPr>
              <a:t>Machine Learning Frameworks</a:t>
            </a:r>
          </a:p>
          <a:p>
            <a:pPr marL="895243" lvl="1" indent="-285750">
              <a:buFont typeface="Arial" panose="020B0604020202020204" pitchFamily="34" charset="0"/>
              <a:buChar char="•"/>
            </a:pPr>
            <a:r>
              <a:rPr lang="en-IN" sz="1600" dirty="0">
                <a:solidFill>
                  <a:schemeClr val="tx1"/>
                </a:solidFill>
                <a:latin typeface="var(--font-fk-grotesk)"/>
              </a:rPr>
              <a:t>Real-Time Analytics</a:t>
            </a:r>
            <a:endParaRPr lang="en-US" sz="1600" dirty="0">
              <a:solidFill>
                <a:schemeClr val="tx1"/>
              </a:solidFill>
              <a:latin typeface="var(--font-fk-grotesk)"/>
            </a:endParaRPr>
          </a:p>
          <a:p>
            <a:pPr marL="285750" indent="-285750">
              <a:buFont typeface="Arial" panose="020B0604020202020204" pitchFamily="34" charset="0"/>
              <a:buChar char="•"/>
            </a:pPr>
            <a:endParaRPr lang="en-IN" sz="1600" dirty="0">
              <a:solidFill>
                <a:schemeClr val="tx1"/>
              </a:solidFill>
            </a:endParaRPr>
          </a:p>
          <a:p>
            <a:pPr marL="285750" indent="-285750">
              <a:buFont typeface="Arial" panose="020B0604020202020204" pitchFamily="34" charset="0"/>
              <a:buChar char="•"/>
            </a:pPr>
            <a:endParaRPr lang="en-US" sz="1600" dirty="0">
              <a:solidFill>
                <a:schemeClr val="tx1"/>
              </a:solidFill>
              <a:latin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D9AE6271-C131-7441-979D-819DB43347BC}"/>
              </a:ext>
            </a:extLst>
          </p:cNvPr>
          <p:cNvSpPr/>
          <p:nvPr/>
        </p:nvSpPr>
        <p:spPr>
          <a:xfrm>
            <a:off x="1119775" y="4527002"/>
            <a:ext cx="2025956" cy="3429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IN" sz="2800" b="1" dirty="0">
                <a:solidFill>
                  <a:srgbClr val="00B0F0"/>
                </a:solidFill>
                <a:latin typeface="Segoe UI" panose="020B0502040204020203" pitchFamily="34" charset="0"/>
                <a:cs typeface="Segoe UI" panose="020B0502040204020203" pitchFamily="34" charset="0"/>
              </a:rPr>
              <a:t>Flexibility</a:t>
            </a:r>
          </a:p>
          <a:p>
            <a:pPr algn="r"/>
            <a:endParaRPr lang="en-US" b="1" dirty="0">
              <a:solidFill>
                <a:schemeClr val="tx2"/>
              </a:solidFill>
              <a:latin typeface="Segoe UI" panose="020B0502040204020203" pitchFamily="34" charset="0"/>
              <a:cs typeface="Segoe UI" panose="020B0502040204020203" pitchFamily="34" charset="0"/>
            </a:endParaRPr>
          </a:p>
        </p:txBody>
      </p:sp>
      <p:sp>
        <p:nvSpPr>
          <p:cNvPr id="60" name="Rectangle 59">
            <a:extLst>
              <a:ext uri="{FF2B5EF4-FFF2-40B4-BE49-F238E27FC236}">
                <a16:creationId xmlns:a16="http://schemas.microsoft.com/office/drawing/2014/main" id="{8ABF5BD0-97D8-324C-B522-FFF77407F8F7}"/>
              </a:ext>
            </a:extLst>
          </p:cNvPr>
          <p:cNvSpPr/>
          <p:nvPr/>
        </p:nvSpPr>
        <p:spPr>
          <a:xfrm>
            <a:off x="282222" y="4874627"/>
            <a:ext cx="2770786" cy="1150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895243" lvl="1" indent="-285750">
              <a:lnSpc>
                <a:spcPct val="70000"/>
              </a:lnSpc>
              <a:buFont typeface="Arial" panose="020B0604020202020204" pitchFamily="34" charset="0"/>
              <a:buChar char="•"/>
            </a:pPr>
            <a:r>
              <a:rPr lang="en-IN" dirty="0">
                <a:solidFill>
                  <a:schemeClr val="tx1"/>
                </a:solidFill>
                <a:latin typeface="var(--font-fk-grotesk)"/>
              </a:rPr>
              <a:t>Schema-on-Read</a:t>
            </a:r>
          </a:p>
          <a:p>
            <a:pPr marL="895243" lvl="1" indent="-285750">
              <a:lnSpc>
                <a:spcPct val="70000"/>
              </a:lnSpc>
              <a:buFont typeface="Arial" panose="020B0604020202020204" pitchFamily="34" charset="0"/>
              <a:buChar char="•"/>
            </a:pPr>
            <a:r>
              <a:rPr lang="en-IN" dirty="0">
                <a:solidFill>
                  <a:schemeClr val="tx1"/>
                </a:solidFill>
                <a:latin typeface="var(--font-fk-grotesk)"/>
              </a:rPr>
              <a:t>Raw Data Storage</a:t>
            </a:r>
          </a:p>
          <a:p>
            <a:pPr marL="895243" lvl="1" indent="-285750">
              <a:lnSpc>
                <a:spcPct val="70000"/>
              </a:lnSpc>
              <a:buFont typeface="Arial" panose="020B0604020202020204" pitchFamily="34" charset="0"/>
              <a:buChar char="•"/>
            </a:pPr>
            <a:r>
              <a:rPr lang="en-IN" dirty="0">
                <a:solidFill>
                  <a:schemeClr val="tx1"/>
                </a:solidFill>
                <a:latin typeface="var(--font-fk-grotesk)"/>
              </a:rPr>
              <a:t>Schema-on-Read</a:t>
            </a:r>
            <a:endParaRPr lang="en-IN" sz="1400" dirty="0">
              <a:solidFill>
                <a:schemeClr val="tx1"/>
              </a:solidFill>
            </a:endParaRPr>
          </a:p>
        </p:txBody>
      </p:sp>
      <p:sp>
        <p:nvSpPr>
          <p:cNvPr id="63" name="Rectangle 62">
            <a:extLst>
              <a:ext uri="{FF2B5EF4-FFF2-40B4-BE49-F238E27FC236}">
                <a16:creationId xmlns:a16="http://schemas.microsoft.com/office/drawing/2014/main" id="{4DE3F575-E95B-0542-B474-4B6BF0EA0883}"/>
              </a:ext>
            </a:extLst>
          </p:cNvPr>
          <p:cNvSpPr/>
          <p:nvPr/>
        </p:nvSpPr>
        <p:spPr>
          <a:xfrm>
            <a:off x="1957761" y="1797798"/>
            <a:ext cx="2177967" cy="434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sz="2800" b="1" dirty="0">
                <a:solidFill>
                  <a:schemeClr val="accent1"/>
                </a:solidFill>
                <a:latin typeface="Segoe UI" panose="020B0502040204020203" pitchFamily="34" charset="0"/>
                <a:cs typeface="Segoe UI" panose="020B0502040204020203" pitchFamily="34" charset="0"/>
              </a:rPr>
              <a:t>Scalability</a:t>
            </a:r>
            <a:endParaRPr lang="en-US" b="1" dirty="0">
              <a:solidFill>
                <a:schemeClr val="accent1"/>
              </a:solidFill>
              <a:latin typeface="Segoe UI" panose="020B0502040204020203"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AF71668A-3015-AE41-95E9-055CBC6FE96A}"/>
              </a:ext>
            </a:extLst>
          </p:cNvPr>
          <p:cNvSpPr/>
          <p:nvPr/>
        </p:nvSpPr>
        <p:spPr>
          <a:xfrm>
            <a:off x="839789" y="2299779"/>
            <a:ext cx="3295938" cy="602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171450" indent="-171450">
              <a:buFont typeface="Arial" panose="020B0604020202020204" pitchFamily="34" charset="0"/>
              <a:buChar char="•"/>
            </a:pPr>
            <a:r>
              <a:rPr lang="en-US" dirty="0">
                <a:solidFill>
                  <a:schemeClr val="tx1"/>
                </a:solidFill>
                <a:latin typeface="var(--font-fk-grotesk)"/>
              </a:rPr>
              <a:t>Handling Large Volumes of Data</a:t>
            </a:r>
          </a:p>
          <a:p>
            <a:pPr marL="171450" indent="-171450">
              <a:buFont typeface="Arial" panose="020B0604020202020204" pitchFamily="34" charset="0"/>
              <a:buChar char="•"/>
            </a:pPr>
            <a:r>
              <a:rPr lang="en-IN" dirty="0">
                <a:solidFill>
                  <a:schemeClr val="tx1"/>
                </a:solidFill>
                <a:latin typeface="var(--font-fk-grotesk)"/>
              </a:rPr>
              <a:t>Horizontal Scalability Diverse</a:t>
            </a:r>
          </a:p>
          <a:p>
            <a:pPr marL="171450" indent="-171450">
              <a:buFont typeface="Arial" panose="020B0604020202020204" pitchFamily="34" charset="0"/>
              <a:buChar char="•"/>
            </a:pPr>
            <a:r>
              <a:rPr lang="en-IN" dirty="0">
                <a:solidFill>
                  <a:schemeClr val="tx1"/>
                </a:solidFill>
                <a:latin typeface="var(--font-fk-grotesk)"/>
              </a:rPr>
              <a:t>Data Ingestion</a:t>
            </a:r>
          </a:p>
        </p:txBody>
      </p:sp>
      <p:sp>
        <p:nvSpPr>
          <p:cNvPr id="65" name="Rectangle 64">
            <a:extLst>
              <a:ext uri="{FF2B5EF4-FFF2-40B4-BE49-F238E27FC236}">
                <a16:creationId xmlns:a16="http://schemas.microsoft.com/office/drawing/2014/main" id="{38C55CDB-31A2-0D41-9205-2BE6FF0FB133}"/>
              </a:ext>
            </a:extLst>
          </p:cNvPr>
          <p:cNvSpPr/>
          <p:nvPr/>
        </p:nvSpPr>
        <p:spPr>
          <a:xfrm>
            <a:off x="4938497" y="1566819"/>
            <a:ext cx="657534" cy="801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600" b="1" dirty="0">
                <a:solidFill>
                  <a:schemeClr val="bg1"/>
                </a:solidFill>
                <a:latin typeface="Segoe UI" panose="020B0502040204020203" pitchFamily="34" charset="0"/>
                <a:cs typeface="Segoe UI" panose="020B0502040204020203" pitchFamily="34" charset="0"/>
              </a:rPr>
              <a:t>S</a:t>
            </a:r>
          </a:p>
        </p:txBody>
      </p:sp>
      <p:sp>
        <p:nvSpPr>
          <p:cNvPr id="66" name="Rectangle 65">
            <a:extLst>
              <a:ext uri="{FF2B5EF4-FFF2-40B4-BE49-F238E27FC236}">
                <a16:creationId xmlns:a16="http://schemas.microsoft.com/office/drawing/2014/main" id="{B777B966-FBB2-074B-B594-9BC78420E815}"/>
              </a:ext>
            </a:extLst>
          </p:cNvPr>
          <p:cNvSpPr/>
          <p:nvPr/>
        </p:nvSpPr>
        <p:spPr>
          <a:xfrm>
            <a:off x="7428302" y="2532943"/>
            <a:ext cx="787998" cy="844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200" b="1" dirty="0">
                <a:solidFill>
                  <a:schemeClr val="bg1"/>
                </a:solidFill>
                <a:latin typeface="Segoe UI" panose="020B0502040204020203" pitchFamily="34" charset="0"/>
                <a:cs typeface="Segoe UI" panose="020B0502040204020203" pitchFamily="34" charset="0"/>
              </a:rPr>
              <a:t>C</a:t>
            </a:r>
          </a:p>
        </p:txBody>
      </p:sp>
      <p:sp>
        <p:nvSpPr>
          <p:cNvPr id="67" name="Rectangle 66">
            <a:extLst>
              <a:ext uri="{FF2B5EF4-FFF2-40B4-BE49-F238E27FC236}">
                <a16:creationId xmlns:a16="http://schemas.microsoft.com/office/drawing/2014/main" id="{C508B675-BF13-294E-B6B7-55408F6B5260}"/>
              </a:ext>
            </a:extLst>
          </p:cNvPr>
          <p:cNvSpPr/>
          <p:nvPr/>
        </p:nvSpPr>
        <p:spPr>
          <a:xfrm>
            <a:off x="3953375" y="4124391"/>
            <a:ext cx="875178" cy="801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600" b="1" dirty="0">
                <a:solidFill>
                  <a:schemeClr val="bg1"/>
                </a:solidFill>
                <a:latin typeface="Segoe UI" panose="020B0502040204020203" pitchFamily="34" charset="0"/>
                <a:cs typeface="Segoe UI" panose="020B0502040204020203" pitchFamily="34" charset="0"/>
              </a:rPr>
              <a:t>F</a:t>
            </a:r>
          </a:p>
        </p:txBody>
      </p:sp>
      <p:sp>
        <p:nvSpPr>
          <p:cNvPr id="68" name="Rectangle 67">
            <a:extLst>
              <a:ext uri="{FF2B5EF4-FFF2-40B4-BE49-F238E27FC236}">
                <a16:creationId xmlns:a16="http://schemas.microsoft.com/office/drawing/2014/main" id="{25AA7274-92A7-5A4D-A4DB-BF5B4F918D3D}"/>
              </a:ext>
            </a:extLst>
          </p:cNvPr>
          <p:cNvSpPr/>
          <p:nvPr/>
        </p:nvSpPr>
        <p:spPr>
          <a:xfrm>
            <a:off x="6443803" y="5110290"/>
            <a:ext cx="875178" cy="801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600" b="1" dirty="0">
                <a:solidFill>
                  <a:schemeClr val="bg1"/>
                </a:solidFill>
                <a:latin typeface="Segoe UI" panose="020B0502040204020203" pitchFamily="34" charset="0"/>
                <a:cs typeface="Segoe UI" panose="020B0502040204020203" pitchFamily="34" charset="0"/>
              </a:rPr>
              <a:t>A</a:t>
            </a:r>
          </a:p>
        </p:txBody>
      </p:sp>
      <p:pic>
        <p:nvPicPr>
          <p:cNvPr id="44" name="Graphic 43" descr="Handshake with solid fill">
            <a:extLst>
              <a:ext uri="{FF2B5EF4-FFF2-40B4-BE49-F238E27FC236}">
                <a16:creationId xmlns:a16="http://schemas.microsoft.com/office/drawing/2014/main" id="{6BCFB75C-043A-744D-B9FE-2F2301941E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8528" y="2662451"/>
            <a:ext cx="707791" cy="707791"/>
          </a:xfrm>
          <a:prstGeom prst="rect">
            <a:avLst/>
          </a:prstGeom>
        </p:spPr>
      </p:pic>
      <p:pic>
        <p:nvPicPr>
          <p:cNvPr id="46" name="Graphic 45" descr="Body builder with solid fill">
            <a:extLst>
              <a:ext uri="{FF2B5EF4-FFF2-40B4-BE49-F238E27FC236}">
                <a16:creationId xmlns:a16="http://schemas.microsoft.com/office/drawing/2014/main" id="{D0781BAA-B7CD-B446-BD3C-A23C40BF81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3367" y="2438096"/>
            <a:ext cx="707791" cy="707791"/>
          </a:xfrm>
          <a:prstGeom prst="rect">
            <a:avLst/>
          </a:prstGeom>
        </p:spPr>
      </p:pic>
      <p:pic>
        <p:nvPicPr>
          <p:cNvPr id="78" name="Graphic 77" descr="Close with solid fill">
            <a:extLst>
              <a:ext uri="{FF2B5EF4-FFF2-40B4-BE49-F238E27FC236}">
                <a16:creationId xmlns:a16="http://schemas.microsoft.com/office/drawing/2014/main" id="{60F16C83-05C5-7E4B-BA42-23BAEEFC0D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43168" y="4239129"/>
            <a:ext cx="615800" cy="615800"/>
          </a:xfrm>
          <a:prstGeom prst="rect">
            <a:avLst/>
          </a:prstGeom>
        </p:spPr>
      </p:pic>
      <p:pic>
        <p:nvPicPr>
          <p:cNvPr id="6" name="Graphic 5" descr="Aperture with solid fill">
            <a:extLst>
              <a:ext uri="{FF2B5EF4-FFF2-40B4-BE49-F238E27FC236}">
                <a16:creationId xmlns:a16="http://schemas.microsoft.com/office/drawing/2014/main" id="{2EC7535C-FAB7-E8FF-3D72-24D8C8874C34}"/>
              </a:ext>
            </a:extLst>
          </p:cNvPr>
          <p:cNvPicPr>
            <a:picLocks noChangeAspect="1"/>
          </p:cNvPicPr>
          <p:nvPr/>
        </p:nvPicPr>
        <p:blipFill>
          <a:blip r:embed="rId9">
            <a:duotone>
              <a:schemeClr val="bg2">
                <a:shade val="45000"/>
                <a:satMod val="135000"/>
              </a:schemeClr>
              <a:prstClr val="white"/>
            </a:duotone>
            <a:extLst>
              <a:ext uri="{96DAC541-7B7A-43D3-8B79-37D633B846F1}">
                <asvg:svgBlip xmlns:asvg="http://schemas.microsoft.com/office/drawing/2016/SVG/main" r:embed="rId10"/>
              </a:ext>
            </a:extLst>
          </a:blip>
          <a:stretch>
            <a:fillRect/>
          </a:stretch>
        </p:blipFill>
        <p:spPr>
          <a:xfrm>
            <a:off x="6365004" y="4063302"/>
            <a:ext cx="914400" cy="914400"/>
          </a:xfrm>
          <a:prstGeom prst="rect">
            <a:avLst/>
          </a:prstGeom>
        </p:spPr>
      </p:pic>
    </p:spTree>
    <p:extLst>
      <p:ext uri="{BB962C8B-B14F-4D97-AF65-F5344CB8AC3E}">
        <p14:creationId xmlns:p14="http://schemas.microsoft.com/office/powerpoint/2010/main" val="2105776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D48DAA9-B66C-9C31-F991-B51DC01ADC5C}"/>
              </a:ext>
            </a:extLst>
          </p:cNvPr>
          <p:cNvGrpSpPr/>
          <p:nvPr/>
        </p:nvGrpSpPr>
        <p:grpSpPr>
          <a:xfrm>
            <a:off x="4119971" y="2097562"/>
            <a:ext cx="2034718" cy="2034718"/>
            <a:chOff x="4118383" y="2097562"/>
            <a:chExt cx="2034718" cy="2034718"/>
          </a:xfrm>
        </p:grpSpPr>
        <p:sp>
          <p:nvSpPr>
            <p:cNvPr id="30" name="Oval 29">
              <a:extLst>
                <a:ext uri="{FF2B5EF4-FFF2-40B4-BE49-F238E27FC236}">
                  <a16:creationId xmlns:a16="http://schemas.microsoft.com/office/drawing/2014/main" id="{088489C7-459B-C75C-61B2-6F18F51AE01A}"/>
                </a:ext>
              </a:extLst>
            </p:cNvPr>
            <p:cNvSpPr/>
            <p:nvPr/>
          </p:nvSpPr>
          <p:spPr>
            <a:xfrm>
              <a:off x="4118383" y="2097562"/>
              <a:ext cx="2034718" cy="2034718"/>
            </a:xfrm>
            <a:prstGeom prst="ellipse">
              <a:avLst/>
            </a:prstGeom>
            <a:gradFill>
              <a:gsLst>
                <a:gs pos="0">
                  <a:schemeClr val="accent2"/>
                </a:gs>
                <a:gs pos="100000">
                  <a:schemeClr val="accent2">
                    <a:lumMod val="75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A129BE5B-AFDF-AC64-93E5-0994DDBFB9CF}"/>
                </a:ext>
              </a:extLst>
            </p:cNvPr>
            <p:cNvSpPr txBox="1"/>
            <p:nvPr/>
          </p:nvSpPr>
          <p:spPr>
            <a:xfrm flipH="1">
              <a:off x="4497395" y="2285977"/>
              <a:ext cx="948945" cy="711081"/>
            </a:xfrm>
            <a:prstGeom prst="rect">
              <a:avLst/>
            </a:prstGeom>
            <a:noFill/>
          </p:spPr>
          <p:txBody>
            <a:bodyPr wrap="square" lIns="0" tIns="0" rIns="0" bIns="0" rtlCol="0" anchor="ctr">
              <a:noAutofit/>
            </a:bodyPr>
            <a:lstStyle/>
            <a:p>
              <a:pPr algn="r">
                <a:lnSpc>
                  <a:spcPct val="90000"/>
                </a:lnSpc>
              </a:pPr>
              <a:r>
                <a:rPr lang="en-IN" b="1" dirty="0"/>
                <a:t>Finance</a:t>
              </a:r>
              <a:endParaRPr lang="en-IN" sz="1400" dirty="0">
                <a:solidFill>
                  <a:schemeClr val="bg1"/>
                </a:solidFill>
              </a:endParaRPr>
            </a:p>
          </p:txBody>
        </p:sp>
      </p:grpSp>
      <p:sp>
        <p:nvSpPr>
          <p:cNvPr id="2" name="Title 1">
            <a:extLst>
              <a:ext uri="{FF2B5EF4-FFF2-40B4-BE49-F238E27FC236}">
                <a16:creationId xmlns:a16="http://schemas.microsoft.com/office/drawing/2014/main" id="{AA14E300-E569-3B6E-A6CE-E09E27DCB5BD}"/>
              </a:ext>
            </a:extLst>
          </p:cNvPr>
          <p:cNvSpPr>
            <a:spLocks noGrp="1"/>
          </p:cNvSpPr>
          <p:nvPr>
            <p:ph type="title"/>
          </p:nvPr>
        </p:nvSpPr>
        <p:spPr>
          <a:xfrm>
            <a:off x="611030" y="241982"/>
            <a:ext cx="10969943" cy="711081"/>
          </a:xfrm>
        </p:spPr>
        <p:txBody>
          <a:bodyPr/>
          <a:lstStyle/>
          <a:p>
            <a:pPr algn="ctr"/>
            <a:r>
              <a:rPr lang="en-US" sz="3600" b="1" dirty="0"/>
              <a:t>Use CASES </a:t>
            </a:r>
            <a:endParaRPr lang="en-IN" sz="3600" b="1" dirty="0"/>
          </a:p>
        </p:txBody>
      </p:sp>
      <p:grpSp>
        <p:nvGrpSpPr>
          <p:cNvPr id="22" name="Group 21">
            <a:extLst>
              <a:ext uri="{FF2B5EF4-FFF2-40B4-BE49-F238E27FC236}">
                <a16:creationId xmlns:a16="http://schemas.microsoft.com/office/drawing/2014/main" id="{6A794CD8-B6E1-8B88-E3CD-AA16BD8EED56}"/>
              </a:ext>
            </a:extLst>
          </p:cNvPr>
          <p:cNvGrpSpPr/>
          <p:nvPr/>
        </p:nvGrpSpPr>
        <p:grpSpPr>
          <a:xfrm>
            <a:off x="202394" y="1682411"/>
            <a:ext cx="3630415" cy="1166917"/>
            <a:chOff x="200805" y="1682410"/>
            <a:chExt cx="3630415" cy="1166917"/>
          </a:xfrm>
        </p:grpSpPr>
        <p:grpSp>
          <p:nvGrpSpPr>
            <p:cNvPr id="33" name="Group 32">
              <a:extLst>
                <a:ext uri="{FF2B5EF4-FFF2-40B4-BE49-F238E27FC236}">
                  <a16:creationId xmlns:a16="http://schemas.microsoft.com/office/drawing/2014/main" id="{FFA822FE-5C26-E003-17F2-8ED4E71838DA}"/>
                </a:ext>
              </a:extLst>
            </p:cNvPr>
            <p:cNvGrpSpPr/>
            <p:nvPr/>
          </p:nvGrpSpPr>
          <p:grpSpPr>
            <a:xfrm>
              <a:off x="200805" y="1682410"/>
              <a:ext cx="2965713" cy="1166917"/>
              <a:chOff x="3179288" y="2259770"/>
              <a:chExt cx="2264935" cy="1166917"/>
            </a:xfrm>
          </p:grpSpPr>
          <p:sp>
            <p:nvSpPr>
              <p:cNvPr id="34" name="TextBox 33">
                <a:extLst>
                  <a:ext uri="{FF2B5EF4-FFF2-40B4-BE49-F238E27FC236}">
                    <a16:creationId xmlns:a16="http://schemas.microsoft.com/office/drawing/2014/main" id="{9FC24B5A-FD97-82D1-C65A-E7632BBF3375}"/>
                  </a:ext>
                </a:extLst>
              </p:cNvPr>
              <p:cNvSpPr txBox="1"/>
              <p:nvPr/>
            </p:nvSpPr>
            <p:spPr>
              <a:xfrm flipH="1">
                <a:off x="3390821" y="2566783"/>
                <a:ext cx="2053402" cy="859904"/>
              </a:xfrm>
              <a:prstGeom prst="rect">
                <a:avLst/>
              </a:prstGeom>
              <a:noFill/>
            </p:spPr>
            <p:txBody>
              <a:bodyPr wrap="square" lIns="0" tIns="0" rIns="0" bIns="0" rtlCol="0" anchor="t">
                <a:noAutofit/>
              </a:bodyPr>
              <a:lstStyle/>
              <a:p>
                <a:pPr marL="285750" indent="-285750">
                  <a:buFont typeface="Arial" panose="020B0604020202020204" pitchFamily="34" charset="0"/>
                  <a:buChar char="•"/>
                </a:pPr>
                <a:r>
                  <a:rPr lang="en-US" sz="1400" dirty="0">
                    <a:solidFill>
                      <a:schemeClr val="tx1">
                        <a:lumMod val="85000"/>
                        <a:lumOff val="15000"/>
                      </a:schemeClr>
                    </a:solidFill>
                  </a:rPr>
                  <a:t>Improved Compliance &amp; Risk Management</a:t>
                </a:r>
              </a:p>
              <a:p>
                <a:pPr marL="285750" indent="-285750">
                  <a:buFont typeface="Arial" panose="020B0604020202020204" pitchFamily="34" charset="0"/>
                  <a:buChar char="•"/>
                </a:pPr>
                <a:r>
                  <a:rPr lang="en-US" sz="1400" dirty="0">
                    <a:solidFill>
                      <a:schemeClr val="tx1">
                        <a:lumMod val="85000"/>
                        <a:lumOff val="15000"/>
                      </a:schemeClr>
                    </a:solidFill>
                  </a:rPr>
                  <a:t>Enhanced Forecasting Abilities</a:t>
                </a:r>
              </a:p>
              <a:p>
                <a:pPr marL="285750" indent="-285750">
                  <a:buFont typeface="Arial" panose="020B0604020202020204" pitchFamily="34" charset="0"/>
                  <a:buChar char="•"/>
                </a:pPr>
                <a:r>
                  <a:rPr lang="en-US" sz="1400" dirty="0">
                    <a:solidFill>
                      <a:schemeClr val="tx1">
                        <a:lumMod val="85000"/>
                        <a:lumOff val="15000"/>
                      </a:schemeClr>
                    </a:solidFill>
                  </a:rPr>
                  <a:t>Fraud Detection and Prevention </a:t>
                </a:r>
                <a:endParaRPr lang="en-IN" sz="1400" dirty="0">
                  <a:solidFill>
                    <a:schemeClr val="tx1">
                      <a:lumMod val="85000"/>
                      <a:lumOff val="15000"/>
                    </a:schemeClr>
                  </a:solidFill>
                </a:endParaRPr>
              </a:p>
            </p:txBody>
          </p:sp>
          <p:sp>
            <p:nvSpPr>
              <p:cNvPr id="35" name="TextBox 34">
                <a:extLst>
                  <a:ext uri="{FF2B5EF4-FFF2-40B4-BE49-F238E27FC236}">
                    <a16:creationId xmlns:a16="http://schemas.microsoft.com/office/drawing/2014/main" id="{0A116614-78B0-0C11-B30A-D7725019114C}"/>
                  </a:ext>
                </a:extLst>
              </p:cNvPr>
              <p:cNvSpPr txBox="1"/>
              <p:nvPr/>
            </p:nvSpPr>
            <p:spPr>
              <a:xfrm flipH="1">
                <a:off x="3179288" y="2259770"/>
                <a:ext cx="1472262" cy="261257"/>
              </a:xfrm>
              <a:prstGeom prst="rect">
                <a:avLst/>
              </a:prstGeom>
              <a:noFill/>
            </p:spPr>
            <p:txBody>
              <a:bodyPr wrap="square" lIns="0" tIns="0" rIns="0" bIns="0" rtlCol="0" anchor="ctr">
                <a:noAutofit/>
              </a:bodyPr>
              <a:lstStyle/>
              <a:p>
                <a:pPr algn="r"/>
                <a:r>
                  <a:rPr lang="en-IN" b="1" dirty="0">
                    <a:solidFill>
                      <a:schemeClr val="accent2"/>
                    </a:solidFill>
                  </a:rPr>
                  <a:t>Finance</a:t>
                </a:r>
              </a:p>
            </p:txBody>
          </p:sp>
        </p:grpSp>
        <p:sp>
          <p:nvSpPr>
            <p:cNvPr id="39" name="TextBox 38">
              <a:extLst>
                <a:ext uri="{FF2B5EF4-FFF2-40B4-BE49-F238E27FC236}">
                  <a16:creationId xmlns:a16="http://schemas.microsoft.com/office/drawing/2014/main" id="{4E7A8590-1294-D992-4DFB-236EBA231AF6}"/>
                </a:ext>
              </a:extLst>
            </p:cNvPr>
            <p:cNvSpPr txBox="1"/>
            <p:nvPr/>
          </p:nvSpPr>
          <p:spPr>
            <a:xfrm>
              <a:off x="3078490" y="1682411"/>
              <a:ext cx="752730" cy="646736"/>
            </a:xfrm>
            <a:prstGeom prst="rect">
              <a:avLst/>
            </a:prstGeom>
            <a:noFill/>
          </p:spPr>
          <p:txBody>
            <a:bodyPr wrap="square" lIns="0" tIns="0" rIns="0" bIns="0" rtlCol="0" anchor="ctr">
              <a:noAutofit/>
            </a:bodyPr>
            <a:lstStyle/>
            <a:p>
              <a:pPr algn="ctr"/>
              <a:r>
                <a:rPr lang="en-US" sz="4000" b="1" dirty="0">
                  <a:gradFill>
                    <a:gsLst>
                      <a:gs pos="0">
                        <a:schemeClr val="accent2"/>
                      </a:gs>
                      <a:gs pos="100000">
                        <a:schemeClr val="accent2">
                          <a:lumMod val="75000"/>
                        </a:schemeClr>
                      </a:gs>
                    </a:gsLst>
                    <a:lin ang="13500000" scaled="1"/>
                  </a:gradFill>
                </a:rPr>
                <a:t>01</a:t>
              </a:r>
              <a:endParaRPr lang="en-IN" sz="4000" b="1" dirty="0">
                <a:gradFill>
                  <a:gsLst>
                    <a:gs pos="0">
                      <a:schemeClr val="accent2"/>
                    </a:gs>
                    <a:gs pos="100000">
                      <a:schemeClr val="accent2">
                        <a:lumMod val="75000"/>
                      </a:schemeClr>
                    </a:gs>
                  </a:gsLst>
                  <a:lin ang="13500000" scaled="1"/>
                </a:gradFill>
              </a:endParaRPr>
            </a:p>
          </p:txBody>
        </p:sp>
      </p:grpSp>
      <p:grpSp>
        <p:nvGrpSpPr>
          <p:cNvPr id="23" name="Group 22">
            <a:extLst>
              <a:ext uri="{FF2B5EF4-FFF2-40B4-BE49-F238E27FC236}">
                <a16:creationId xmlns:a16="http://schemas.microsoft.com/office/drawing/2014/main" id="{2BA4E6B7-9D12-BB8C-0485-E9186E4A2EB2}"/>
              </a:ext>
            </a:extLst>
          </p:cNvPr>
          <p:cNvGrpSpPr/>
          <p:nvPr/>
        </p:nvGrpSpPr>
        <p:grpSpPr>
          <a:xfrm>
            <a:off x="349804" y="5007895"/>
            <a:ext cx="3483005" cy="1116104"/>
            <a:chOff x="348215" y="5007894"/>
            <a:chExt cx="3483005" cy="1116104"/>
          </a:xfrm>
        </p:grpSpPr>
        <p:grpSp>
          <p:nvGrpSpPr>
            <p:cNvPr id="36" name="Group 35">
              <a:extLst>
                <a:ext uri="{FF2B5EF4-FFF2-40B4-BE49-F238E27FC236}">
                  <a16:creationId xmlns:a16="http://schemas.microsoft.com/office/drawing/2014/main" id="{F232B2A4-CC10-99B1-A777-3256189AD1FE}"/>
                </a:ext>
              </a:extLst>
            </p:cNvPr>
            <p:cNvGrpSpPr/>
            <p:nvPr/>
          </p:nvGrpSpPr>
          <p:grpSpPr>
            <a:xfrm>
              <a:off x="348215" y="5007894"/>
              <a:ext cx="2715180" cy="1116104"/>
              <a:chOff x="3291866" y="2219623"/>
              <a:chExt cx="2073601" cy="1116104"/>
            </a:xfrm>
          </p:grpSpPr>
          <p:sp>
            <p:nvSpPr>
              <p:cNvPr id="37" name="TextBox 36">
                <a:extLst>
                  <a:ext uri="{FF2B5EF4-FFF2-40B4-BE49-F238E27FC236}">
                    <a16:creationId xmlns:a16="http://schemas.microsoft.com/office/drawing/2014/main" id="{B774A007-0B95-1E1E-65CE-6AD5448DB138}"/>
                  </a:ext>
                </a:extLst>
              </p:cNvPr>
              <p:cNvSpPr txBox="1"/>
              <p:nvPr/>
            </p:nvSpPr>
            <p:spPr>
              <a:xfrm flipH="1">
                <a:off x="3291866" y="2566783"/>
                <a:ext cx="2073601" cy="768944"/>
              </a:xfrm>
              <a:prstGeom prst="rect">
                <a:avLst/>
              </a:prstGeom>
              <a:noFill/>
            </p:spPr>
            <p:txBody>
              <a:bodyPr wrap="square" lIns="0" tIns="0" rIns="0" bIns="0" rtlCol="0" anchor="t">
                <a:noAutofit/>
              </a:bodyPr>
              <a:lstStyle/>
              <a:p>
                <a:pPr marL="171450" indent="-171450">
                  <a:buFont typeface="Arial" panose="020B0604020202020204" pitchFamily="34" charset="0"/>
                  <a:buChar char="•"/>
                </a:pPr>
                <a:r>
                  <a:rPr lang="en-US" sz="1400" dirty="0">
                    <a:solidFill>
                      <a:schemeClr val="tx1">
                        <a:lumMod val="85000"/>
                        <a:lumOff val="15000"/>
                      </a:schemeClr>
                    </a:solidFill>
                  </a:rPr>
                  <a:t>360-Degree Customer Overview</a:t>
                </a:r>
              </a:p>
              <a:p>
                <a:pPr marL="171450" indent="-171450">
                  <a:buFont typeface="Arial" panose="020B0604020202020204" pitchFamily="34" charset="0"/>
                  <a:buChar char="•"/>
                </a:pPr>
                <a:r>
                  <a:rPr lang="en-US" sz="1400" dirty="0">
                    <a:solidFill>
                      <a:schemeClr val="tx1">
                        <a:lumMod val="85000"/>
                        <a:lumOff val="15000"/>
                      </a:schemeClr>
                    </a:solidFill>
                  </a:rPr>
                  <a:t>Real-Time Campaign Adjustments</a:t>
                </a:r>
              </a:p>
              <a:p>
                <a:pPr marL="171450" indent="-171450">
                  <a:buFont typeface="Arial" panose="020B0604020202020204" pitchFamily="34" charset="0"/>
                  <a:buChar char="•"/>
                </a:pPr>
                <a:r>
                  <a:rPr lang="en-US" sz="1400" dirty="0">
                    <a:solidFill>
                      <a:schemeClr val="tx1">
                        <a:lumMod val="85000"/>
                        <a:lumOff val="15000"/>
                      </a:schemeClr>
                    </a:solidFill>
                  </a:rPr>
                  <a:t>Enhanced Data Exploration. </a:t>
                </a:r>
                <a:endParaRPr lang="en-IN" sz="1400" dirty="0">
                  <a:solidFill>
                    <a:schemeClr val="tx1">
                      <a:lumMod val="85000"/>
                      <a:lumOff val="15000"/>
                    </a:schemeClr>
                  </a:solidFill>
                </a:endParaRPr>
              </a:p>
            </p:txBody>
          </p:sp>
          <p:sp>
            <p:nvSpPr>
              <p:cNvPr id="38" name="TextBox 37">
                <a:extLst>
                  <a:ext uri="{FF2B5EF4-FFF2-40B4-BE49-F238E27FC236}">
                    <a16:creationId xmlns:a16="http://schemas.microsoft.com/office/drawing/2014/main" id="{62263A97-29AD-64EC-E81F-C6958A6F9C8B}"/>
                  </a:ext>
                </a:extLst>
              </p:cNvPr>
              <p:cNvSpPr txBox="1"/>
              <p:nvPr/>
            </p:nvSpPr>
            <p:spPr>
              <a:xfrm flipH="1">
                <a:off x="3291866" y="2219623"/>
                <a:ext cx="1472262" cy="261257"/>
              </a:xfrm>
              <a:prstGeom prst="rect">
                <a:avLst/>
              </a:prstGeom>
              <a:noFill/>
            </p:spPr>
            <p:txBody>
              <a:bodyPr wrap="square" lIns="0" tIns="0" rIns="0" bIns="0" rtlCol="0" anchor="ctr">
                <a:noAutofit/>
              </a:bodyPr>
              <a:lstStyle/>
              <a:p>
                <a:pPr algn="r"/>
                <a:r>
                  <a:rPr lang="en-IN" b="1" dirty="0">
                    <a:solidFill>
                      <a:schemeClr val="accent1"/>
                    </a:solidFill>
                  </a:rPr>
                  <a:t>Marketing</a:t>
                </a:r>
              </a:p>
            </p:txBody>
          </p:sp>
        </p:grpSp>
        <p:sp>
          <p:nvSpPr>
            <p:cNvPr id="40" name="TextBox 39">
              <a:extLst>
                <a:ext uri="{FF2B5EF4-FFF2-40B4-BE49-F238E27FC236}">
                  <a16:creationId xmlns:a16="http://schemas.microsoft.com/office/drawing/2014/main" id="{D4C094AD-D8F8-BA0A-0AD0-E7BBA41F1121}"/>
                </a:ext>
              </a:extLst>
            </p:cNvPr>
            <p:cNvSpPr txBox="1"/>
            <p:nvPr/>
          </p:nvSpPr>
          <p:spPr>
            <a:xfrm>
              <a:off x="3078490" y="5048042"/>
              <a:ext cx="752730" cy="646736"/>
            </a:xfrm>
            <a:prstGeom prst="rect">
              <a:avLst/>
            </a:prstGeom>
            <a:noFill/>
          </p:spPr>
          <p:txBody>
            <a:bodyPr wrap="square" lIns="0" tIns="0" rIns="0" bIns="0" rtlCol="0" anchor="ctr">
              <a:noAutofit/>
            </a:bodyPr>
            <a:lstStyle/>
            <a:p>
              <a:pPr algn="ctr"/>
              <a:r>
                <a:rPr lang="en-US" sz="4000" b="1" dirty="0">
                  <a:gradFill>
                    <a:gsLst>
                      <a:gs pos="0">
                        <a:schemeClr val="accent1"/>
                      </a:gs>
                      <a:gs pos="100000">
                        <a:schemeClr val="accent1">
                          <a:lumMod val="75000"/>
                        </a:schemeClr>
                      </a:gs>
                    </a:gsLst>
                    <a:lin ang="13500000" scaled="1"/>
                  </a:gradFill>
                </a:rPr>
                <a:t>02</a:t>
              </a:r>
              <a:endParaRPr lang="en-IN" sz="4000" b="1" dirty="0">
                <a:gradFill>
                  <a:gsLst>
                    <a:gs pos="0">
                      <a:schemeClr val="accent1"/>
                    </a:gs>
                    <a:gs pos="100000">
                      <a:schemeClr val="accent1">
                        <a:lumMod val="75000"/>
                      </a:schemeClr>
                    </a:gs>
                  </a:gsLst>
                  <a:lin ang="13500000" scaled="1"/>
                </a:gradFill>
              </a:endParaRPr>
            </a:p>
          </p:txBody>
        </p:sp>
      </p:grpSp>
      <p:grpSp>
        <p:nvGrpSpPr>
          <p:cNvPr id="18" name="Group 17">
            <a:extLst>
              <a:ext uri="{FF2B5EF4-FFF2-40B4-BE49-F238E27FC236}">
                <a16:creationId xmlns:a16="http://schemas.microsoft.com/office/drawing/2014/main" id="{97619A0A-ED98-ADF4-8C56-1C1CA6E45E08}"/>
              </a:ext>
            </a:extLst>
          </p:cNvPr>
          <p:cNvGrpSpPr/>
          <p:nvPr/>
        </p:nvGrpSpPr>
        <p:grpSpPr>
          <a:xfrm>
            <a:off x="5630619" y="1868962"/>
            <a:ext cx="2265784" cy="2265784"/>
            <a:chOff x="5629031" y="1868962"/>
            <a:chExt cx="2265784" cy="2265784"/>
          </a:xfrm>
        </p:grpSpPr>
        <p:sp>
          <p:nvSpPr>
            <p:cNvPr id="28" name="Oval 27">
              <a:extLst>
                <a:ext uri="{FF2B5EF4-FFF2-40B4-BE49-F238E27FC236}">
                  <a16:creationId xmlns:a16="http://schemas.microsoft.com/office/drawing/2014/main" id="{21C4CB2E-41B3-D332-4FB2-6F93E210641A}"/>
                </a:ext>
              </a:extLst>
            </p:cNvPr>
            <p:cNvSpPr/>
            <p:nvPr/>
          </p:nvSpPr>
          <p:spPr>
            <a:xfrm>
              <a:off x="5629031" y="1868962"/>
              <a:ext cx="2265784" cy="2265784"/>
            </a:xfrm>
            <a:prstGeom prst="ellipse">
              <a:avLst/>
            </a:prstGeom>
            <a:gradFill>
              <a:gsLst>
                <a:gs pos="0">
                  <a:schemeClr val="accent3"/>
                </a:gs>
                <a:gs pos="100000">
                  <a:schemeClr val="accent3">
                    <a:lumMod val="75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1E61893-520E-87CD-308C-F2624D03CA61}"/>
                </a:ext>
              </a:extLst>
            </p:cNvPr>
            <p:cNvSpPr txBox="1"/>
            <p:nvPr/>
          </p:nvSpPr>
          <p:spPr>
            <a:xfrm flipH="1">
              <a:off x="6293207" y="2281207"/>
              <a:ext cx="1237113" cy="711081"/>
            </a:xfrm>
            <a:prstGeom prst="rect">
              <a:avLst/>
            </a:prstGeom>
            <a:noFill/>
          </p:spPr>
          <p:txBody>
            <a:bodyPr wrap="square" lIns="0" tIns="0" rIns="0" bIns="0" rtlCol="0" anchor="ctr">
              <a:noAutofit/>
            </a:bodyPr>
            <a:lstStyle/>
            <a:p>
              <a:r>
                <a:rPr lang="en-IN" sz="1600" b="1" dirty="0"/>
                <a:t>Data Governance</a:t>
              </a:r>
              <a:endParaRPr lang="en-IN" sz="1600" b="1" dirty="0">
                <a:solidFill>
                  <a:schemeClr val="tx1">
                    <a:lumMod val="85000"/>
                    <a:lumOff val="15000"/>
                  </a:schemeClr>
                </a:solidFill>
              </a:endParaRPr>
            </a:p>
          </p:txBody>
        </p:sp>
      </p:grpSp>
      <p:grpSp>
        <p:nvGrpSpPr>
          <p:cNvPr id="20" name="Group 19">
            <a:extLst>
              <a:ext uri="{FF2B5EF4-FFF2-40B4-BE49-F238E27FC236}">
                <a16:creationId xmlns:a16="http://schemas.microsoft.com/office/drawing/2014/main" id="{8CA104F9-F50F-1D0A-4D62-DFB03CDEBA1C}"/>
              </a:ext>
            </a:extLst>
          </p:cNvPr>
          <p:cNvGrpSpPr/>
          <p:nvPr/>
        </p:nvGrpSpPr>
        <p:grpSpPr>
          <a:xfrm>
            <a:off x="5785486" y="3730420"/>
            <a:ext cx="1784346" cy="1784346"/>
            <a:chOff x="5783898" y="3730420"/>
            <a:chExt cx="1784346" cy="1784346"/>
          </a:xfrm>
        </p:grpSpPr>
        <p:sp>
          <p:nvSpPr>
            <p:cNvPr id="31" name="Oval 30">
              <a:extLst>
                <a:ext uri="{FF2B5EF4-FFF2-40B4-BE49-F238E27FC236}">
                  <a16:creationId xmlns:a16="http://schemas.microsoft.com/office/drawing/2014/main" id="{F99E1279-273D-B574-8682-6F2A7A4E5084}"/>
                </a:ext>
              </a:extLst>
            </p:cNvPr>
            <p:cNvSpPr/>
            <p:nvPr/>
          </p:nvSpPr>
          <p:spPr>
            <a:xfrm>
              <a:off x="5783898" y="3730420"/>
              <a:ext cx="1784346" cy="1784346"/>
            </a:xfrm>
            <a:prstGeom prst="ellipse">
              <a:avLst/>
            </a:prstGeom>
            <a:gradFill>
              <a:gsLst>
                <a:gs pos="0">
                  <a:schemeClr val="accent5"/>
                </a:gs>
                <a:gs pos="100000">
                  <a:schemeClr val="accent5">
                    <a:lumMod val="75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D023371D-1C64-C189-8F2B-4EED5F2BFC9D}"/>
                </a:ext>
              </a:extLst>
            </p:cNvPr>
            <p:cNvSpPr txBox="1"/>
            <p:nvPr/>
          </p:nvSpPr>
          <p:spPr>
            <a:xfrm flipH="1">
              <a:off x="6444548" y="4297054"/>
              <a:ext cx="1060379" cy="711081"/>
            </a:xfrm>
            <a:prstGeom prst="rect">
              <a:avLst/>
            </a:prstGeom>
            <a:noFill/>
          </p:spPr>
          <p:txBody>
            <a:bodyPr wrap="square" lIns="0" tIns="0" rIns="0" bIns="0" rtlCol="0" anchor="ctr">
              <a:noAutofit/>
            </a:bodyPr>
            <a:lstStyle/>
            <a:p>
              <a:pPr>
                <a:lnSpc>
                  <a:spcPct val="90000"/>
                </a:lnSpc>
              </a:pPr>
              <a:r>
                <a:rPr lang="en-IN" sz="1100" b="1" dirty="0"/>
                <a:t>  </a:t>
              </a:r>
              <a:r>
                <a:rPr lang="en-IN" sz="1600" b="1" dirty="0"/>
                <a:t>Operations</a:t>
              </a:r>
              <a:br>
                <a:rPr lang="en-IN" sz="1600" b="1" dirty="0"/>
              </a:br>
              <a:r>
                <a:rPr lang="en-IN" sz="1600" b="1" dirty="0"/>
                <a:t>&amp; Reporting</a:t>
              </a:r>
              <a:endParaRPr lang="en-IN" sz="1400" dirty="0">
                <a:solidFill>
                  <a:schemeClr val="bg1"/>
                </a:solidFill>
              </a:endParaRPr>
            </a:p>
          </p:txBody>
        </p:sp>
      </p:grpSp>
      <p:grpSp>
        <p:nvGrpSpPr>
          <p:cNvPr id="19" name="Group 18">
            <a:extLst>
              <a:ext uri="{FF2B5EF4-FFF2-40B4-BE49-F238E27FC236}">
                <a16:creationId xmlns:a16="http://schemas.microsoft.com/office/drawing/2014/main" id="{D4261DBC-E6DD-A122-2110-12169EA54EB5}"/>
              </a:ext>
            </a:extLst>
          </p:cNvPr>
          <p:cNvGrpSpPr/>
          <p:nvPr/>
        </p:nvGrpSpPr>
        <p:grpSpPr>
          <a:xfrm>
            <a:off x="4150162" y="3284105"/>
            <a:ext cx="2265784" cy="2265784"/>
            <a:chOff x="4148574" y="3284105"/>
            <a:chExt cx="2265784" cy="2265784"/>
          </a:xfrm>
        </p:grpSpPr>
        <p:sp>
          <p:nvSpPr>
            <p:cNvPr id="29" name="Oval 28">
              <a:extLst>
                <a:ext uri="{FF2B5EF4-FFF2-40B4-BE49-F238E27FC236}">
                  <a16:creationId xmlns:a16="http://schemas.microsoft.com/office/drawing/2014/main" id="{CDFFEC4A-5D28-A402-0B81-735A3D8255BE}"/>
                </a:ext>
              </a:extLst>
            </p:cNvPr>
            <p:cNvSpPr/>
            <p:nvPr/>
          </p:nvSpPr>
          <p:spPr>
            <a:xfrm>
              <a:off x="4148574" y="3284105"/>
              <a:ext cx="2265784" cy="2265784"/>
            </a:xfrm>
            <a:prstGeom prst="ellipse">
              <a:avLst/>
            </a:prstGeom>
            <a:gradFill>
              <a:gsLst>
                <a:gs pos="0">
                  <a:schemeClr val="accent1"/>
                </a:gs>
                <a:gs pos="100000">
                  <a:schemeClr val="accent1">
                    <a:lumMod val="75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83158399-DE47-5C1E-BD87-F7FC37A2FEFF}"/>
                </a:ext>
              </a:extLst>
            </p:cNvPr>
            <p:cNvSpPr txBox="1"/>
            <p:nvPr/>
          </p:nvSpPr>
          <p:spPr>
            <a:xfrm flipH="1">
              <a:off x="4264195" y="4235282"/>
              <a:ext cx="1058437" cy="711081"/>
            </a:xfrm>
            <a:prstGeom prst="rect">
              <a:avLst/>
            </a:prstGeom>
            <a:noFill/>
          </p:spPr>
          <p:txBody>
            <a:bodyPr wrap="square" lIns="0" tIns="0" rIns="0" bIns="0" rtlCol="0" anchor="ctr">
              <a:noAutofit/>
            </a:bodyPr>
            <a:lstStyle/>
            <a:p>
              <a:pPr algn="r">
                <a:lnSpc>
                  <a:spcPct val="90000"/>
                </a:lnSpc>
              </a:pPr>
              <a:r>
                <a:rPr lang="en-IN" sz="1600" b="1" dirty="0"/>
                <a:t>Marketing</a:t>
              </a:r>
              <a:endParaRPr lang="en-IN" sz="1400" dirty="0">
                <a:solidFill>
                  <a:schemeClr val="bg1"/>
                </a:solidFill>
              </a:endParaRPr>
            </a:p>
          </p:txBody>
        </p:sp>
      </p:grpSp>
      <p:sp>
        <p:nvSpPr>
          <p:cNvPr id="50" name="Rectangle 49">
            <a:extLst>
              <a:ext uri="{FF2B5EF4-FFF2-40B4-BE49-F238E27FC236}">
                <a16:creationId xmlns:a16="http://schemas.microsoft.com/office/drawing/2014/main" id="{4C440420-E44D-5C87-327A-D2E541ECDB32}"/>
              </a:ext>
            </a:extLst>
          </p:cNvPr>
          <p:cNvSpPr/>
          <p:nvPr/>
        </p:nvSpPr>
        <p:spPr>
          <a:xfrm>
            <a:off x="3230726" y="1450917"/>
            <a:ext cx="1240547" cy="635466"/>
          </a:xfrm>
          <a:custGeom>
            <a:avLst/>
            <a:gdLst>
              <a:gd name="connsiteX0" fmla="*/ 0 w 943928"/>
              <a:gd name="connsiteY0" fmla="*/ 0 h 810488"/>
              <a:gd name="connsiteX1" fmla="*/ 943928 w 943928"/>
              <a:gd name="connsiteY1" fmla="*/ 0 h 810488"/>
              <a:gd name="connsiteX2" fmla="*/ 943928 w 943928"/>
              <a:gd name="connsiteY2" fmla="*/ 810488 h 810488"/>
              <a:gd name="connsiteX3" fmla="*/ 0 w 943928"/>
              <a:gd name="connsiteY3" fmla="*/ 810488 h 810488"/>
              <a:gd name="connsiteX4" fmla="*/ 0 w 943928"/>
              <a:gd name="connsiteY4" fmla="*/ 0 h 810488"/>
              <a:gd name="connsiteX0" fmla="*/ 0 w 943928"/>
              <a:gd name="connsiteY0" fmla="*/ 810488 h 901928"/>
              <a:gd name="connsiteX1" fmla="*/ 0 w 943928"/>
              <a:gd name="connsiteY1" fmla="*/ 0 h 901928"/>
              <a:gd name="connsiteX2" fmla="*/ 943928 w 943928"/>
              <a:gd name="connsiteY2" fmla="*/ 0 h 901928"/>
              <a:gd name="connsiteX3" fmla="*/ 943928 w 943928"/>
              <a:gd name="connsiteY3" fmla="*/ 810488 h 901928"/>
              <a:gd name="connsiteX4" fmla="*/ 91440 w 943928"/>
              <a:gd name="connsiteY4" fmla="*/ 901928 h 901928"/>
              <a:gd name="connsiteX0" fmla="*/ 0 w 943928"/>
              <a:gd name="connsiteY0" fmla="*/ 810488 h 810488"/>
              <a:gd name="connsiteX1" fmla="*/ 0 w 943928"/>
              <a:gd name="connsiteY1" fmla="*/ 0 h 810488"/>
              <a:gd name="connsiteX2" fmla="*/ 943928 w 943928"/>
              <a:gd name="connsiteY2" fmla="*/ 0 h 810488"/>
              <a:gd name="connsiteX3" fmla="*/ 943928 w 943928"/>
              <a:gd name="connsiteY3" fmla="*/ 810488 h 810488"/>
              <a:gd name="connsiteX0" fmla="*/ 0 w 943928"/>
              <a:gd name="connsiteY0" fmla="*/ 0 h 810488"/>
              <a:gd name="connsiteX1" fmla="*/ 943928 w 943928"/>
              <a:gd name="connsiteY1" fmla="*/ 0 h 810488"/>
              <a:gd name="connsiteX2" fmla="*/ 943928 w 943928"/>
              <a:gd name="connsiteY2" fmla="*/ 810488 h 810488"/>
              <a:gd name="connsiteX0" fmla="*/ 0 w 943928"/>
              <a:gd name="connsiteY0" fmla="*/ 961 h 811449"/>
              <a:gd name="connsiteX1" fmla="*/ 717058 w 943928"/>
              <a:gd name="connsiteY1" fmla="*/ 0 h 811449"/>
              <a:gd name="connsiteX2" fmla="*/ 943928 w 943928"/>
              <a:gd name="connsiteY2" fmla="*/ 961 h 811449"/>
              <a:gd name="connsiteX3" fmla="*/ 943928 w 943928"/>
              <a:gd name="connsiteY3" fmla="*/ 811449 h 811449"/>
              <a:gd name="connsiteX0" fmla="*/ 0 w 943928"/>
              <a:gd name="connsiteY0" fmla="*/ 961 h 811449"/>
              <a:gd name="connsiteX1" fmla="*/ 717058 w 943928"/>
              <a:gd name="connsiteY1" fmla="*/ 0 h 811449"/>
              <a:gd name="connsiteX2" fmla="*/ 943928 w 943928"/>
              <a:gd name="connsiteY2" fmla="*/ 811449 h 811449"/>
              <a:gd name="connsiteX0" fmla="*/ 0 w 1267886"/>
              <a:gd name="connsiteY0" fmla="*/ 961 h 649470"/>
              <a:gd name="connsiteX1" fmla="*/ 717058 w 1267886"/>
              <a:gd name="connsiteY1" fmla="*/ 0 h 649470"/>
              <a:gd name="connsiteX2" fmla="*/ 1267886 w 1267886"/>
              <a:gd name="connsiteY2" fmla="*/ 649470 h 649470"/>
            </a:gdLst>
            <a:ahLst/>
            <a:cxnLst>
              <a:cxn ang="0">
                <a:pos x="connsiteX0" y="connsiteY0"/>
              </a:cxn>
              <a:cxn ang="0">
                <a:pos x="connsiteX1" y="connsiteY1"/>
              </a:cxn>
              <a:cxn ang="0">
                <a:pos x="connsiteX2" y="connsiteY2"/>
              </a:cxn>
            </a:cxnLst>
            <a:rect l="l" t="t" r="r" b="b"/>
            <a:pathLst>
              <a:path w="1267886" h="649470">
                <a:moveTo>
                  <a:pt x="0" y="961"/>
                </a:moveTo>
                <a:lnTo>
                  <a:pt x="717058" y="0"/>
                </a:lnTo>
                <a:lnTo>
                  <a:pt x="1267886" y="649470"/>
                </a:lnTo>
              </a:path>
            </a:pathLst>
          </a:custGeom>
          <a:noFill/>
          <a:ln>
            <a:solidFill>
              <a:schemeClr val="bg1">
                <a:lumMod val="85000"/>
              </a:schemeClr>
            </a:solidFill>
            <a:headEnd type="oval"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4CE9D264-EBA8-7F2A-4BAD-39CF1FBBEDE9}"/>
              </a:ext>
            </a:extLst>
          </p:cNvPr>
          <p:cNvGrpSpPr/>
          <p:nvPr/>
        </p:nvGrpSpPr>
        <p:grpSpPr>
          <a:xfrm>
            <a:off x="4862956" y="2849328"/>
            <a:ext cx="2152891" cy="2152891"/>
            <a:chOff x="4861367" y="2849327"/>
            <a:chExt cx="2152891" cy="2152891"/>
          </a:xfrm>
        </p:grpSpPr>
        <p:sp>
          <p:nvSpPr>
            <p:cNvPr id="51" name="Oval 50">
              <a:extLst>
                <a:ext uri="{FF2B5EF4-FFF2-40B4-BE49-F238E27FC236}">
                  <a16:creationId xmlns:a16="http://schemas.microsoft.com/office/drawing/2014/main" id="{869999A2-B086-9F07-A1AF-127DEAFF3A92}"/>
                </a:ext>
              </a:extLst>
            </p:cNvPr>
            <p:cNvSpPr/>
            <p:nvPr/>
          </p:nvSpPr>
          <p:spPr>
            <a:xfrm>
              <a:off x="4861367" y="2849327"/>
              <a:ext cx="2152891" cy="2152891"/>
            </a:xfrm>
            <a:prstGeom prst="ellipse">
              <a:avLst/>
            </a:prstGeom>
            <a:solidFill>
              <a:schemeClr val="tx1">
                <a:alpha val="36000"/>
              </a:schemeClr>
            </a:solidFill>
            <a:ln w="76200">
              <a:noFill/>
            </a:ln>
            <a:effectLst>
              <a:softEdge rad="2413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Oval 31">
              <a:extLst>
                <a:ext uri="{FF2B5EF4-FFF2-40B4-BE49-F238E27FC236}">
                  <a16:creationId xmlns:a16="http://schemas.microsoft.com/office/drawing/2014/main" id="{8C3F6F79-8759-D009-EA08-07000F067CD2}"/>
                </a:ext>
              </a:extLst>
            </p:cNvPr>
            <p:cNvSpPr/>
            <p:nvPr/>
          </p:nvSpPr>
          <p:spPr>
            <a:xfrm>
              <a:off x="5086300" y="2956621"/>
              <a:ext cx="1557570" cy="1557570"/>
            </a:xfrm>
            <a:prstGeom prst="ellipse">
              <a:avLst/>
            </a:prstGeom>
            <a:gradFill flip="none" rotWithShape="1">
              <a:gsLst>
                <a:gs pos="0">
                  <a:schemeClr val="tx1">
                    <a:lumMod val="85000"/>
                    <a:lumOff val="15000"/>
                  </a:schemeClr>
                </a:gs>
                <a:gs pos="100000">
                  <a:schemeClr val="tx1">
                    <a:lumMod val="65000"/>
                    <a:lumOff val="35000"/>
                  </a:schemeClr>
                </a:gs>
              </a:gsLst>
              <a:lin ang="13500000" scaled="1"/>
              <a:tileRect/>
            </a:gra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TextBox 44">
              <a:extLst>
                <a:ext uri="{FF2B5EF4-FFF2-40B4-BE49-F238E27FC236}">
                  <a16:creationId xmlns:a16="http://schemas.microsoft.com/office/drawing/2014/main" id="{75DBBCEC-FFF8-FA05-A8C9-3FEF54ADC0C1}"/>
                </a:ext>
              </a:extLst>
            </p:cNvPr>
            <p:cNvSpPr txBox="1"/>
            <p:nvPr/>
          </p:nvSpPr>
          <p:spPr>
            <a:xfrm>
              <a:off x="5104163" y="3337383"/>
              <a:ext cx="1521845" cy="796046"/>
            </a:xfrm>
            <a:prstGeom prst="rect">
              <a:avLst/>
            </a:prstGeom>
            <a:noFill/>
          </p:spPr>
          <p:txBody>
            <a:bodyPr wrap="square" lIns="0" tIns="0" rIns="0" bIns="0" rtlCol="0" anchor="ctr">
              <a:noAutofit/>
            </a:bodyPr>
            <a:lstStyle/>
            <a:p>
              <a:pPr algn="ctr"/>
              <a:r>
                <a:rPr lang="en-IN" sz="1600" dirty="0">
                  <a:solidFill>
                    <a:schemeClr val="bg1"/>
                  </a:solidFill>
                </a:rPr>
                <a:t>USE CASES DATALAKE</a:t>
              </a:r>
            </a:p>
          </p:txBody>
        </p:sp>
      </p:grpSp>
      <p:sp>
        <p:nvSpPr>
          <p:cNvPr id="52" name="Rectangle 49">
            <a:extLst>
              <a:ext uri="{FF2B5EF4-FFF2-40B4-BE49-F238E27FC236}">
                <a16:creationId xmlns:a16="http://schemas.microsoft.com/office/drawing/2014/main" id="{C324E23F-C58C-55D5-C3C9-EB43CD172F84}"/>
              </a:ext>
            </a:extLst>
          </p:cNvPr>
          <p:cNvSpPr/>
          <p:nvPr/>
        </p:nvSpPr>
        <p:spPr>
          <a:xfrm flipV="1">
            <a:off x="3230726" y="5382143"/>
            <a:ext cx="1240547" cy="635466"/>
          </a:xfrm>
          <a:custGeom>
            <a:avLst/>
            <a:gdLst>
              <a:gd name="connsiteX0" fmla="*/ 0 w 943928"/>
              <a:gd name="connsiteY0" fmla="*/ 0 h 810488"/>
              <a:gd name="connsiteX1" fmla="*/ 943928 w 943928"/>
              <a:gd name="connsiteY1" fmla="*/ 0 h 810488"/>
              <a:gd name="connsiteX2" fmla="*/ 943928 w 943928"/>
              <a:gd name="connsiteY2" fmla="*/ 810488 h 810488"/>
              <a:gd name="connsiteX3" fmla="*/ 0 w 943928"/>
              <a:gd name="connsiteY3" fmla="*/ 810488 h 810488"/>
              <a:gd name="connsiteX4" fmla="*/ 0 w 943928"/>
              <a:gd name="connsiteY4" fmla="*/ 0 h 810488"/>
              <a:gd name="connsiteX0" fmla="*/ 0 w 943928"/>
              <a:gd name="connsiteY0" fmla="*/ 810488 h 901928"/>
              <a:gd name="connsiteX1" fmla="*/ 0 w 943928"/>
              <a:gd name="connsiteY1" fmla="*/ 0 h 901928"/>
              <a:gd name="connsiteX2" fmla="*/ 943928 w 943928"/>
              <a:gd name="connsiteY2" fmla="*/ 0 h 901928"/>
              <a:gd name="connsiteX3" fmla="*/ 943928 w 943928"/>
              <a:gd name="connsiteY3" fmla="*/ 810488 h 901928"/>
              <a:gd name="connsiteX4" fmla="*/ 91440 w 943928"/>
              <a:gd name="connsiteY4" fmla="*/ 901928 h 901928"/>
              <a:gd name="connsiteX0" fmla="*/ 0 w 943928"/>
              <a:gd name="connsiteY0" fmla="*/ 810488 h 810488"/>
              <a:gd name="connsiteX1" fmla="*/ 0 w 943928"/>
              <a:gd name="connsiteY1" fmla="*/ 0 h 810488"/>
              <a:gd name="connsiteX2" fmla="*/ 943928 w 943928"/>
              <a:gd name="connsiteY2" fmla="*/ 0 h 810488"/>
              <a:gd name="connsiteX3" fmla="*/ 943928 w 943928"/>
              <a:gd name="connsiteY3" fmla="*/ 810488 h 810488"/>
              <a:gd name="connsiteX0" fmla="*/ 0 w 943928"/>
              <a:gd name="connsiteY0" fmla="*/ 0 h 810488"/>
              <a:gd name="connsiteX1" fmla="*/ 943928 w 943928"/>
              <a:gd name="connsiteY1" fmla="*/ 0 h 810488"/>
              <a:gd name="connsiteX2" fmla="*/ 943928 w 943928"/>
              <a:gd name="connsiteY2" fmla="*/ 810488 h 810488"/>
              <a:gd name="connsiteX0" fmla="*/ 0 w 943928"/>
              <a:gd name="connsiteY0" fmla="*/ 961 h 811449"/>
              <a:gd name="connsiteX1" fmla="*/ 717058 w 943928"/>
              <a:gd name="connsiteY1" fmla="*/ 0 h 811449"/>
              <a:gd name="connsiteX2" fmla="*/ 943928 w 943928"/>
              <a:gd name="connsiteY2" fmla="*/ 961 h 811449"/>
              <a:gd name="connsiteX3" fmla="*/ 943928 w 943928"/>
              <a:gd name="connsiteY3" fmla="*/ 811449 h 811449"/>
              <a:gd name="connsiteX0" fmla="*/ 0 w 943928"/>
              <a:gd name="connsiteY0" fmla="*/ 961 h 811449"/>
              <a:gd name="connsiteX1" fmla="*/ 717058 w 943928"/>
              <a:gd name="connsiteY1" fmla="*/ 0 h 811449"/>
              <a:gd name="connsiteX2" fmla="*/ 943928 w 943928"/>
              <a:gd name="connsiteY2" fmla="*/ 811449 h 811449"/>
              <a:gd name="connsiteX0" fmla="*/ 0 w 1267886"/>
              <a:gd name="connsiteY0" fmla="*/ 961 h 649470"/>
              <a:gd name="connsiteX1" fmla="*/ 717058 w 1267886"/>
              <a:gd name="connsiteY1" fmla="*/ 0 h 649470"/>
              <a:gd name="connsiteX2" fmla="*/ 1267886 w 1267886"/>
              <a:gd name="connsiteY2" fmla="*/ 649470 h 649470"/>
            </a:gdLst>
            <a:ahLst/>
            <a:cxnLst>
              <a:cxn ang="0">
                <a:pos x="connsiteX0" y="connsiteY0"/>
              </a:cxn>
              <a:cxn ang="0">
                <a:pos x="connsiteX1" y="connsiteY1"/>
              </a:cxn>
              <a:cxn ang="0">
                <a:pos x="connsiteX2" y="connsiteY2"/>
              </a:cxn>
            </a:cxnLst>
            <a:rect l="l" t="t" r="r" b="b"/>
            <a:pathLst>
              <a:path w="1267886" h="649470">
                <a:moveTo>
                  <a:pt x="0" y="961"/>
                </a:moveTo>
                <a:lnTo>
                  <a:pt x="717058" y="0"/>
                </a:lnTo>
                <a:lnTo>
                  <a:pt x="1267886" y="649470"/>
                </a:lnTo>
              </a:path>
            </a:pathLst>
          </a:custGeom>
          <a:noFill/>
          <a:ln>
            <a:solidFill>
              <a:schemeClr val="bg1">
                <a:lumMod val="85000"/>
              </a:schemeClr>
            </a:solidFill>
            <a:headEnd type="oval"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49">
            <a:extLst>
              <a:ext uri="{FF2B5EF4-FFF2-40B4-BE49-F238E27FC236}">
                <a16:creationId xmlns:a16="http://schemas.microsoft.com/office/drawing/2014/main" id="{155E910C-8756-AD76-288E-97C6195D99E8}"/>
              </a:ext>
            </a:extLst>
          </p:cNvPr>
          <p:cNvSpPr/>
          <p:nvPr/>
        </p:nvSpPr>
        <p:spPr>
          <a:xfrm flipH="1">
            <a:off x="7692998" y="1450917"/>
            <a:ext cx="1240547" cy="635466"/>
          </a:xfrm>
          <a:custGeom>
            <a:avLst/>
            <a:gdLst>
              <a:gd name="connsiteX0" fmla="*/ 0 w 943928"/>
              <a:gd name="connsiteY0" fmla="*/ 0 h 810488"/>
              <a:gd name="connsiteX1" fmla="*/ 943928 w 943928"/>
              <a:gd name="connsiteY1" fmla="*/ 0 h 810488"/>
              <a:gd name="connsiteX2" fmla="*/ 943928 w 943928"/>
              <a:gd name="connsiteY2" fmla="*/ 810488 h 810488"/>
              <a:gd name="connsiteX3" fmla="*/ 0 w 943928"/>
              <a:gd name="connsiteY3" fmla="*/ 810488 h 810488"/>
              <a:gd name="connsiteX4" fmla="*/ 0 w 943928"/>
              <a:gd name="connsiteY4" fmla="*/ 0 h 810488"/>
              <a:gd name="connsiteX0" fmla="*/ 0 w 943928"/>
              <a:gd name="connsiteY0" fmla="*/ 810488 h 901928"/>
              <a:gd name="connsiteX1" fmla="*/ 0 w 943928"/>
              <a:gd name="connsiteY1" fmla="*/ 0 h 901928"/>
              <a:gd name="connsiteX2" fmla="*/ 943928 w 943928"/>
              <a:gd name="connsiteY2" fmla="*/ 0 h 901928"/>
              <a:gd name="connsiteX3" fmla="*/ 943928 w 943928"/>
              <a:gd name="connsiteY3" fmla="*/ 810488 h 901928"/>
              <a:gd name="connsiteX4" fmla="*/ 91440 w 943928"/>
              <a:gd name="connsiteY4" fmla="*/ 901928 h 901928"/>
              <a:gd name="connsiteX0" fmla="*/ 0 w 943928"/>
              <a:gd name="connsiteY0" fmla="*/ 810488 h 810488"/>
              <a:gd name="connsiteX1" fmla="*/ 0 w 943928"/>
              <a:gd name="connsiteY1" fmla="*/ 0 h 810488"/>
              <a:gd name="connsiteX2" fmla="*/ 943928 w 943928"/>
              <a:gd name="connsiteY2" fmla="*/ 0 h 810488"/>
              <a:gd name="connsiteX3" fmla="*/ 943928 w 943928"/>
              <a:gd name="connsiteY3" fmla="*/ 810488 h 810488"/>
              <a:gd name="connsiteX0" fmla="*/ 0 w 943928"/>
              <a:gd name="connsiteY0" fmla="*/ 0 h 810488"/>
              <a:gd name="connsiteX1" fmla="*/ 943928 w 943928"/>
              <a:gd name="connsiteY1" fmla="*/ 0 h 810488"/>
              <a:gd name="connsiteX2" fmla="*/ 943928 w 943928"/>
              <a:gd name="connsiteY2" fmla="*/ 810488 h 810488"/>
              <a:gd name="connsiteX0" fmla="*/ 0 w 943928"/>
              <a:gd name="connsiteY0" fmla="*/ 961 h 811449"/>
              <a:gd name="connsiteX1" fmla="*/ 717058 w 943928"/>
              <a:gd name="connsiteY1" fmla="*/ 0 h 811449"/>
              <a:gd name="connsiteX2" fmla="*/ 943928 w 943928"/>
              <a:gd name="connsiteY2" fmla="*/ 961 h 811449"/>
              <a:gd name="connsiteX3" fmla="*/ 943928 w 943928"/>
              <a:gd name="connsiteY3" fmla="*/ 811449 h 811449"/>
              <a:gd name="connsiteX0" fmla="*/ 0 w 943928"/>
              <a:gd name="connsiteY0" fmla="*/ 961 h 811449"/>
              <a:gd name="connsiteX1" fmla="*/ 717058 w 943928"/>
              <a:gd name="connsiteY1" fmla="*/ 0 h 811449"/>
              <a:gd name="connsiteX2" fmla="*/ 943928 w 943928"/>
              <a:gd name="connsiteY2" fmla="*/ 811449 h 811449"/>
              <a:gd name="connsiteX0" fmla="*/ 0 w 1267886"/>
              <a:gd name="connsiteY0" fmla="*/ 961 h 649470"/>
              <a:gd name="connsiteX1" fmla="*/ 717058 w 1267886"/>
              <a:gd name="connsiteY1" fmla="*/ 0 h 649470"/>
              <a:gd name="connsiteX2" fmla="*/ 1267886 w 1267886"/>
              <a:gd name="connsiteY2" fmla="*/ 649470 h 649470"/>
            </a:gdLst>
            <a:ahLst/>
            <a:cxnLst>
              <a:cxn ang="0">
                <a:pos x="connsiteX0" y="connsiteY0"/>
              </a:cxn>
              <a:cxn ang="0">
                <a:pos x="connsiteX1" y="connsiteY1"/>
              </a:cxn>
              <a:cxn ang="0">
                <a:pos x="connsiteX2" y="connsiteY2"/>
              </a:cxn>
            </a:cxnLst>
            <a:rect l="l" t="t" r="r" b="b"/>
            <a:pathLst>
              <a:path w="1267886" h="649470">
                <a:moveTo>
                  <a:pt x="0" y="961"/>
                </a:moveTo>
                <a:lnTo>
                  <a:pt x="717058" y="0"/>
                </a:lnTo>
                <a:lnTo>
                  <a:pt x="1267886" y="649470"/>
                </a:lnTo>
              </a:path>
            </a:pathLst>
          </a:custGeom>
          <a:noFill/>
          <a:ln>
            <a:solidFill>
              <a:schemeClr val="bg1">
                <a:lumMod val="85000"/>
              </a:schemeClr>
            </a:solidFill>
            <a:headEnd type="oval"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8" name="Group 57">
            <a:extLst>
              <a:ext uri="{FF2B5EF4-FFF2-40B4-BE49-F238E27FC236}">
                <a16:creationId xmlns:a16="http://schemas.microsoft.com/office/drawing/2014/main" id="{CBF08AC4-549F-EB8B-71C4-A7C6B41A0DF6}"/>
              </a:ext>
            </a:extLst>
          </p:cNvPr>
          <p:cNvGrpSpPr/>
          <p:nvPr/>
        </p:nvGrpSpPr>
        <p:grpSpPr>
          <a:xfrm flipH="1">
            <a:off x="8243429" y="1650238"/>
            <a:ext cx="3469194" cy="1050266"/>
            <a:chOff x="7512634" y="1650238"/>
            <a:chExt cx="3469194" cy="1050266"/>
          </a:xfrm>
        </p:grpSpPr>
        <p:grpSp>
          <p:nvGrpSpPr>
            <p:cNvPr id="54" name="Group 53">
              <a:extLst>
                <a:ext uri="{FF2B5EF4-FFF2-40B4-BE49-F238E27FC236}">
                  <a16:creationId xmlns:a16="http://schemas.microsoft.com/office/drawing/2014/main" id="{333FEE76-3963-FF68-2385-E3AC54BFFE1F}"/>
                </a:ext>
              </a:extLst>
            </p:cNvPr>
            <p:cNvGrpSpPr/>
            <p:nvPr/>
          </p:nvGrpSpPr>
          <p:grpSpPr>
            <a:xfrm>
              <a:off x="7512634" y="1650238"/>
              <a:ext cx="2393180" cy="1050266"/>
              <a:chOff x="3302412" y="2227598"/>
              <a:chExt cx="1827687" cy="1050266"/>
            </a:xfrm>
          </p:grpSpPr>
          <p:sp>
            <p:nvSpPr>
              <p:cNvPr id="55" name="TextBox 54">
                <a:extLst>
                  <a:ext uri="{FF2B5EF4-FFF2-40B4-BE49-F238E27FC236}">
                    <a16:creationId xmlns:a16="http://schemas.microsoft.com/office/drawing/2014/main" id="{0E7E47A5-A415-8E8B-B5D1-EA138A4D8B84}"/>
                  </a:ext>
                </a:extLst>
              </p:cNvPr>
              <p:cNvSpPr txBox="1"/>
              <p:nvPr/>
            </p:nvSpPr>
            <p:spPr>
              <a:xfrm flipH="1">
                <a:off x="3635846" y="2566783"/>
                <a:ext cx="1494252" cy="711081"/>
              </a:xfrm>
              <a:prstGeom prst="rect">
                <a:avLst/>
              </a:prstGeom>
              <a:noFill/>
            </p:spPr>
            <p:txBody>
              <a:bodyPr wrap="square" lIns="0" tIns="0" rIns="0" bIns="0" rtlCol="0" anchor="t">
                <a:noAutofit/>
              </a:bodyPr>
              <a:lstStyle/>
              <a:p>
                <a:pPr marL="285750" indent="-285750">
                  <a:buFont typeface="Arial" panose="020B0604020202020204" pitchFamily="34" charset="0"/>
                  <a:buChar char="•"/>
                </a:pPr>
                <a:r>
                  <a:rPr lang="en-US" sz="1400" dirty="0">
                    <a:solidFill>
                      <a:schemeClr val="tx1">
                        <a:lumMod val="85000"/>
                        <a:lumOff val="15000"/>
                      </a:schemeClr>
                    </a:solidFill>
                  </a:rPr>
                  <a:t>Data Security</a:t>
                </a:r>
              </a:p>
              <a:p>
                <a:pPr marL="285750" indent="-285750">
                  <a:buFont typeface="Arial" panose="020B0604020202020204" pitchFamily="34" charset="0"/>
                  <a:buChar char="•"/>
                </a:pPr>
                <a:r>
                  <a:rPr lang="en-US" sz="1400" dirty="0">
                    <a:solidFill>
                      <a:schemeClr val="tx1">
                        <a:lumMod val="85000"/>
                        <a:lumOff val="15000"/>
                      </a:schemeClr>
                    </a:solidFill>
                  </a:rPr>
                  <a:t>Data Quality</a:t>
                </a:r>
              </a:p>
              <a:p>
                <a:pPr marL="285750" indent="-285750">
                  <a:buFont typeface="Arial" panose="020B0604020202020204" pitchFamily="34" charset="0"/>
                  <a:buChar char="•"/>
                </a:pPr>
                <a:r>
                  <a:rPr lang="en-US" sz="1400" dirty="0">
                    <a:solidFill>
                      <a:schemeClr val="tx1">
                        <a:lumMod val="85000"/>
                        <a:lumOff val="15000"/>
                      </a:schemeClr>
                    </a:solidFill>
                  </a:rPr>
                  <a:t>Compliance</a:t>
                </a:r>
                <a:endParaRPr lang="en-IN" sz="1400" dirty="0">
                  <a:solidFill>
                    <a:schemeClr val="tx1">
                      <a:lumMod val="85000"/>
                      <a:lumOff val="15000"/>
                    </a:schemeClr>
                  </a:solidFill>
                </a:endParaRPr>
              </a:p>
            </p:txBody>
          </p:sp>
          <p:sp>
            <p:nvSpPr>
              <p:cNvPr id="56" name="TextBox 55">
                <a:extLst>
                  <a:ext uri="{FF2B5EF4-FFF2-40B4-BE49-F238E27FC236}">
                    <a16:creationId xmlns:a16="http://schemas.microsoft.com/office/drawing/2014/main" id="{41F813F7-C453-6B7D-37F0-36C1A6E69B5D}"/>
                  </a:ext>
                </a:extLst>
              </p:cNvPr>
              <p:cNvSpPr txBox="1"/>
              <p:nvPr/>
            </p:nvSpPr>
            <p:spPr>
              <a:xfrm flipH="1">
                <a:off x="3302412" y="2227598"/>
                <a:ext cx="1827687" cy="261257"/>
              </a:xfrm>
              <a:prstGeom prst="rect">
                <a:avLst/>
              </a:prstGeom>
              <a:noFill/>
            </p:spPr>
            <p:txBody>
              <a:bodyPr wrap="square" lIns="0" tIns="0" rIns="0" bIns="0" rtlCol="0" anchor="ctr">
                <a:noAutofit/>
              </a:bodyPr>
              <a:lstStyle/>
              <a:p>
                <a:r>
                  <a:rPr lang="en-IN" b="1" dirty="0">
                    <a:solidFill>
                      <a:schemeClr val="accent3"/>
                    </a:solidFill>
                  </a:rPr>
                  <a:t>Data Governance</a:t>
                </a:r>
              </a:p>
            </p:txBody>
          </p:sp>
        </p:grpSp>
        <p:sp>
          <p:nvSpPr>
            <p:cNvPr id="57" name="TextBox 56">
              <a:extLst>
                <a:ext uri="{FF2B5EF4-FFF2-40B4-BE49-F238E27FC236}">
                  <a16:creationId xmlns:a16="http://schemas.microsoft.com/office/drawing/2014/main" id="{208F4A57-CE15-7C4B-42A9-8B1F97C80CF6}"/>
                </a:ext>
              </a:extLst>
            </p:cNvPr>
            <p:cNvSpPr txBox="1"/>
            <p:nvPr/>
          </p:nvSpPr>
          <p:spPr>
            <a:xfrm>
              <a:off x="10229098" y="1682411"/>
              <a:ext cx="752730" cy="646736"/>
            </a:xfrm>
            <a:prstGeom prst="rect">
              <a:avLst/>
            </a:prstGeom>
            <a:noFill/>
          </p:spPr>
          <p:txBody>
            <a:bodyPr wrap="square" lIns="0" tIns="0" rIns="0" bIns="0" rtlCol="0" anchor="ctr">
              <a:noAutofit/>
            </a:bodyPr>
            <a:lstStyle/>
            <a:p>
              <a:pPr algn="ctr"/>
              <a:r>
                <a:rPr lang="en-US" sz="4000" b="1" dirty="0">
                  <a:gradFill>
                    <a:gsLst>
                      <a:gs pos="0">
                        <a:schemeClr val="accent3"/>
                      </a:gs>
                      <a:gs pos="100000">
                        <a:schemeClr val="accent3">
                          <a:lumMod val="75000"/>
                        </a:schemeClr>
                      </a:gs>
                    </a:gsLst>
                    <a:lin ang="13500000" scaled="1"/>
                  </a:gradFill>
                </a:rPr>
                <a:t>03</a:t>
              </a:r>
              <a:endParaRPr lang="en-IN" sz="4000" b="1" dirty="0">
                <a:gradFill>
                  <a:gsLst>
                    <a:gs pos="0">
                      <a:schemeClr val="accent3"/>
                    </a:gs>
                    <a:gs pos="100000">
                      <a:schemeClr val="accent3">
                        <a:lumMod val="75000"/>
                      </a:schemeClr>
                    </a:gs>
                  </a:gsLst>
                  <a:lin ang="13500000" scaled="1"/>
                </a:gradFill>
              </a:endParaRPr>
            </a:p>
          </p:txBody>
        </p:sp>
      </p:grpSp>
      <p:sp>
        <p:nvSpPr>
          <p:cNvPr id="60" name="Rectangle 49">
            <a:extLst>
              <a:ext uri="{FF2B5EF4-FFF2-40B4-BE49-F238E27FC236}">
                <a16:creationId xmlns:a16="http://schemas.microsoft.com/office/drawing/2014/main" id="{2C700FFB-D3F3-CC31-FF91-52928BEBF040}"/>
              </a:ext>
            </a:extLst>
          </p:cNvPr>
          <p:cNvSpPr/>
          <p:nvPr/>
        </p:nvSpPr>
        <p:spPr>
          <a:xfrm flipH="1" flipV="1">
            <a:off x="7692998" y="5382143"/>
            <a:ext cx="1240547" cy="635466"/>
          </a:xfrm>
          <a:custGeom>
            <a:avLst/>
            <a:gdLst>
              <a:gd name="connsiteX0" fmla="*/ 0 w 943928"/>
              <a:gd name="connsiteY0" fmla="*/ 0 h 810488"/>
              <a:gd name="connsiteX1" fmla="*/ 943928 w 943928"/>
              <a:gd name="connsiteY1" fmla="*/ 0 h 810488"/>
              <a:gd name="connsiteX2" fmla="*/ 943928 w 943928"/>
              <a:gd name="connsiteY2" fmla="*/ 810488 h 810488"/>
              <a:gd name="connsiteX3" fmla="*/ 0 w 943928"/>
              <a:gd name="connsiteY3" fmla="*/ 810488 h 810488"/>
              <a:gd name="connsiteX4" fmla="*/ 0 w 943928"/>
              <a:gd name="connsiteY4" fmla="*/ 0 h 810488"/>
              <a:gd name="connsiteX0" fmla="*/ 0 w 943928"/>
              <a:gd name="connsiteY0" fmla="*/ 810488 h 901928"/>
              <a:gd name="connsiteX1" fmla="*/ 0 w 943928"/>
              <a:gd name="connsiteY1" fmla="*/ 0 h 901928"/>
              <a:gd name="connsiteX2" fmla="*/ 943928 w 943928"/>
              <a:gd name="connsiteY2" fmla="*/ 0 h 901928"/>
              <a:gd name="connsiteX3" fmla="*/ 943928 w 943928"/>
              <a:gd name="connsiteY3" fmla="*/ 810488 h 901928"/>
              <a:gd name="connsiteX4" fmla="*/ 91440 w 943928"/>
              <a:gd name="connsiteY4" fmla="*/ 901928 h 901928"/>
              <a:gd name="connsiteX0" fmla="*/ 0 w 943928"/>
              <a:gd name="connsiteY0" fmla="*/ 810488 h 810488"/>
              <a:gd name="connsiteX1" fmla="*/ 0 w 943928"/>
              <a:gd name="connsiteY1" fmla="*/ 0 h 810488"/>
              <a:gd name="connsiteX2" fmla="*/ 943928 w 943928"/>
              <a:gd name="connsiteY2" fmla="*/ 0 h 810488"/>
              <a:gd name="connsiteX3" fmla="*/ 943928 w 943928"/>
              <a:gd name="connsiteY3" fmla="*/ 810488 h 810488"/>
              <a:gd name="connsiteX0" fmla="*/ 0 w 943928"/>
              <a:gd name="connsiteY0" fmla="*/ 0 h 810488"/>
              <a:gd name="connsiteX1" fmla="*/ 943928 w 943928"/>
              <a:gd name="connsiteY1" fmla="*/ 0 h 810488"/>
              <a:gd name="connsiteX2" fmla="*/ 943928 w 943928"/>
              <a:gd name="connsiteY2" fmla="*/ 810488 h 810488"/>
              <a:gd name="connsiteX0" fmla="*/ 0 w 943928"/>
              <a:gd name="connsiteY0" fmla="*/ 961 h 811449"/>
              <a:gd name="connsiteX1" fmla="*/ 717058 w 943928"/>
              <a:gd name="connsiteY1" fmla="*/ 0 h 811449"/>
              <a:gd name="connsiteX2" fmla="*/ 943928 w 943928"/>
              <a:gd name="connsiteY2" fmla="*/ 961 h 811449"/>
              <a:gd name="connsiteX3" fmla="*/ 943928 w 943928"/>
              <a:gd name="connsiteY3" fmla="*/ 811449 h 811449"/>
              <a:gd name="connsiteX0" fmla="*/ 0 w 943928"/>
              <a:gd name="connsiteY0" fmla="*/ 961 h 811449"/>
              <a:gd name="connsiteX1" fmla="*/ 717058 w 943928"/>
              <a:gd name="connsiteY1" fmla="*/ 0 h 811449"/>
              <a:gd name="connsiteX2" fmla="*/ 943928 w 943928"/>
              <a:gd name="connsiteY2" fmla="*/ 811449 h 811449"/>
              <a:gd name="connsiteX0" fmla="*/ 0 w 1267886"/>
              <a:gd name="connsiteY0" fmla="*/ 961 h 649470"/>
              <a:gd name="connsiteX1" fmla="*/ 717058 w 1267886"/>
              <a:gd name="connsiteY1" fmla="*/ 0 h 649470"/>
              <a:gd name="connsiteX2" fmla="*/ 1267886 w 1267886"/>
              <a:gd name="connsiteY2" fmla="*/ 649470 h 649470"/>
            </a:gdLst>
            <a:ahLst/>
            <a:cxnLst>
              <a:cxn ang="0">
                <a:pos x="connsiteX0" y="connsiteY0"/>
              </a:cxn>
              <a:cxn ang="0">
                <a:pos x="connsiteX1" y="connsiteY1"/>
              </a:cxn>
              <a:cxn ang="0">
                <a:pos x="connsiteX2" y="connsiteY2"/>
              </a:cxn>
            </a:cxnLst>
            <a:rect l="l" t="t" r="r" b="b"/>
            <a:pathLst>
              <a:path w="1267886" h="649470">
                <a:moveTo>
                  <a:pt x="0" y="961"/>
                </a:moveTo>
                <a:lnTo>
                  <a:pt x="717058" y="0"/>
                </a:lnTo>
                <a:lnTo>
                  <a:pt x="1267886" y="649470"/>
                </a:lnTo>
              </a:path>
            </a:pathLst>
          </a:custGeom>
          <a:noFill/>
          <a:ln>
            <a:solidFill>
              <a:schemeClr val="bg1">
                <a:lumMod val="85000"/>
              </a:schemeClr>
            </a:solidFill>
            <a:headEnd type="oval"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5" name="Group 64">
            <a:extLst>
              <a:ext uri="{FF2B5EF4-FFF2-40B4-BE49-F238E27FC236}">
                <a16:creationId xmlns:a16="http://schemas.microsoft.com/office/drawing/2014/main" id="{F9B9F303-CA8E-013A-11C9-A043DD4FA801}"/>
              </a:ext>
            </a:extLst>
          </p:cNvPr>
          <p:cNvGrpSpPr/>
          <p:nvPr/>
        </p:nvGrpSpPr>
        <p:grpSpPr>
          <a:xfrm flipH="1">
            <a:off x="8221115" y="5093865"/>
            <a:ext cx="4022761" cy="1318322"/>
            <a:chOff x="9263355" y="5048042"/>
            <a:chExt cx="4022761" cy="1318322"/>
          </a:xfrm>
        </p:grpSpPr>
        <p:grpSp>
          <p:nvGrpSpPr>
            <p:cNvPr id="61" name="Group 60">
              <a:extLst>
                <a:ext uri="{FF2B5EF4-FFF2-40B4-BE49-F238E27FC236}">
                  <a16:creationId xmlns:a16="http://schemas.microsoft.com/office/drawing/2014/main" id="{E7653BDB-5553-353E-8A7E-81E44EA4958C}"/>
                </a:ext>
              </a:extLst>
            </p:cNvPr>
            <p:cNvGrpSpPr/>
            <p:nvPr/>
          </p:nvGrpSpPr>
          <p:grpSpPr>
            <a:xfrm>
              <a:off x="9263355" y="5173345"/>
              <a:ext cx="2946747" cy="1193019"/>
              <a:chOff x="2879650" y="2385074"/>
              <a:chExt cx="2250450" cy="1193019"/>
            </a:xfrm>
          </p:grpSpPr>
          <p:sp>
            <p:nvSpPr>
              <p:cNvPr id="62" name="TextBox 61">
                <a:extLst>
                  <a:ext uri="{FF2B5EF4-FFF2-40B4-BE49-F238E27FC236}">
                    <a16:creationId xmlns:a16="http://schemas.microsoft.com/office/drawing/2014/main" id="{C42F13C8-DA52-CD02-4229-6FD0E4A9C3D1}"/>
                  </a:ext>
                </a:extLst>
              </p:cNvPr>
              <p:cNvSpPr txBox="1"/>
              <p:nvPr/>
            </p:nvSpPr>
            <p:spPr>
              <a:xfrm flipH="1">
                <a:off x="3192426" y="2519657"/>
                <a:ext cx="1937674" cy="1058436"/>
              </a:xfrm>
              <a:prstGeom prst="rect">
                <a:avLst/>
              </a:prstGeom>
              <a:noFill/>
            </p:spPr>
            <p:txBody>
              <a:bodyPr wrap="square" lIns="0" tIns="0" rIns="0" bIns="0" rtlCol="0" anchor="t">
                <a:noAutofit/>
              </a:bodyPr>
              <a:lstStyle/>
              <a:p>
                <a:pPr marL="285750" indent="-285750">
                  <a:buFont typeface="Arial" panose="020B0604020202020204" pitchFamily="34" charset="0"/>
                  <a:buChar char="•"/>
                </a:pPr>
                <a:r>
                  <a:rPr lang="en-US" sz="1400" dirty="0">
                    <a:solidFill>
                      <a:schemeClr val="tx1">
                        <a:lumMod val="85000"/>
                        <a:lumOff val="15000"/>
                      </a:schemeClr>
                    </a:solidFill>
                  </a:rPr>
                  <a:t>Operational Efficiency</a:t>
                </a:r>
              </a:p>
              <a:p>
                <a:pPr marL="285750" indent="-285750">
                  <a:buFont typeface="Arial" panose="020B0604020202020204" pitchFamily="34" charset="0"/>
                  <a:buChar char="•"/>
                </a:pPr>
                <a:r>
                  <a:rPr lang="en-US" sz="1400" dirty="0">
                    <a:solidFill>
                      <a:schemeClr val="tx1">
                        <a:lumMod val="85000"/>
                        <a:lumOff val="15000"/>
                      </a:schemeClr>
                    </a:solidFill>
                  </a:rPr>
                  <a:t>IoT Data Management</a:t>
                </a:r>
              </a:p>
              <a:p>
                <a:pPr marL="285750" indent="-285750">
                  <a:buFont typeface="Arial" panose="020B0604020202020204" pitchFamily="34" charset="0"/>
                  <a:buChar char="•"/>
                </a:pPr>
                <a:r>
                  <a:rPr lang="en-US" sz="1400" dirty="0">
                    <a:solidFill>
                      <a:schemeClr val="tx1">
                        <a:lumMod val="85000"/>
                        <a:lumOff val="15000"/>
                      </a:schemeClr>
                    </a:solidFill>
                  </a:rPr>
                  <a:t>Real-Time Decision Making</a:t>
                </a:r>
                <a:endParaRPr lang="en-IN" sz="1400" dirty="0">
                  <a:solidFill>
                    <a:schemeClr val="tx1">
                      <a:lumMod val="85000"/>
                      <a:lumOff val="15000"/>
                    </a:schemeClr>
                  </a:solidFill>
                </a:endParaRPr>
              </a:p>
            </p:txBody>
          </p:sp>
          <p:sp>
            <p:nvSpPr>
              <p:cNvPr id="63" name="TextBox 62">
                <a:extLst>
                  <a:ext uri="{FF2B5EF4-FFF2-40B4-BE49-F238E27FC236}">
                    <a16:creationId xmlns:a16="http://schemas.microsoft.com/office/drawing/2014/main" id="{92EB4DBC-7A22-2EE3-3F7C-EF46BD246D93}"/>
                  </a:ext>
                </a:extLst>
              </p:cNvPr>
              <p:cNvSpPr txBox="1"/>
              <p:nvPr/>
            </p:nvSpPr>
            <p:spPr>
              <a:xfrm flipH="1">
                <a:off x="2879650" y="2385074"/>
                <a:ext cx="2192578" cy="198065"/>
              </a:xfrm>
              <a:prstGeom prst="rect">
                <a:avLst/>
              </a:prstGeom>
              <a:noFill/>
            </p:spPr>
            <p:txBody>
              <a:bodyPr wrap="square" lIns="0" tIns="0" rIns="0" bIns="0" rtlCol="0" anchor="ctr">
                <a:noAutofit/>
              </a:bodyPr>
              <a:lstStyle/>
              <a:p>
                <a:r>
                  <a:rPr lang="en-IN" b="1" dirty="0">
                    <a:solidFill>
                      <a:schemeClr val="accent5"/>
                    </a:solidFill>
                  </a:rPr>
                  <a:t>Operations &amp; Reporting</a:t>
                </a:r>
              </a:p>
              <a:p>
                <a:endParaRPr lang="en-IN" b="1" dirty="0">
                  <a:solidFill>
                    <a:schemeClr val="tx1">
                      <a:lumMod val="85000"/>
                      <a:lumOff val="15000"/>
                    </a:schemeClr>
                  </a:solidFill>
                </a:endParaRPr>
              </a:p>
            </p:txBody>
          </p:sp>
        </p:grpSp>
        <p:sp>
          <p:nvSpPr>
            <p:cNvPr id="64" name="TextBox 63">
              <a:extLst>
                <a:ext uri="{FF2B5EF4-FFF2-40B4-BE49-F238E27FC236}">
                  <a16:creationId xmlns:a16="http://schemas.microsoft.com/office/drawing/2014/main" id="{6ED1B2D3-05C5-3D48-D614-B917AC256E7D}"/>
                </a:ext>
              </a:extLst>
            </p:cNvPr>
            <p:cNvSpPr txBox="1"/>
            <p:nvPr/>
          </p:nvSpPr>
          <p:spPr>
            <a:xfrm>
              <a:off x="12533386" y="5048042"/>
              <a:ext cx="752730" cy="646736"/>
            </a:xfrm>
            <a:prstGeom prst="rect">
              <a:avLst/>
            </a:prstGeom>
            <a:noFill/>
          </p:spPr>
          <p:txBody>
            <a:bodyPr wrap="square" lIns="0" tIns="0" rIns="0" bIns="0" rtlCol="0" anchor="ctr">
              <a:noAutofit/>
            </a:bodyPr>
            <a:lstStyle/>
            <a:p>
              <a:pPr algn="ctr"/>
              <a:r>
                <a:rPr lang="en-US" sz="4000" b="1" dirty="0">
                  <a:gradFill>
                    <a:gsLst>
                      <a:gs pos="0">
                        <a:schemeClr val="accent5"/>
                      </a:gs>
                      <a:gs pos="100000">
                        <a:schemeClr val="accent5">
                          <a:lumMod val="75000"/>
                        </a:schemeClr>
                      </a:gs>
                    </a:gsLst>
                    <a:lin ang="13500000" scaled="1"/>
                  </a:gradFill>
                </a:rPr>
                <a:t>04</a:t>
              </a:r>
              <a:endParaRPr lang="en-IN" sz="4000" b="1" dirty="0">
                <a:gradFill>
                  <a:gsLst>
                    <a:gs pos="0">
                      <a:schemeClr val="accent5"/>
                    </a:gs>
                    <a:gs pos="100000">
                      <a:schemeClr val="accent5">
                        <a:lumMod val="75000"/>
                      </a:schemeClr>
                    </a:gs>
                  </a:gsLst>
                  <a:lin ang="13500000" scaled="1"/>
                </a:gradFill>
              </a:endParaRPr>
            </a:p>
          </p:txBody>
        </p:sp>
      </p:grpSp>
      <p:grpSp>
        <p:nvGrpSpPr>
          <p:cNvPr id="13" name="Group 12">
            <a:extLst>
              <a:ext uri="{FF2B5EF4-FFF2-40B4-BE49-F238E27FC236}">
                <a16:creationId xmlns:a16="http://schemas.microsoft.com/office/drawing/2014/main" id="{DA710B42-D646-910B-16F3-3661C2D8ECA1}"/>
              </a:ext>
            </a:extLst>
          </p:cNvPr>
          <p:cNvGrpSpPr/>
          <p:nvPr/>
        </p:nvGrpSpPr>
        <p:grpSpPr>
          <a:xfrm>
            <a:off x="7131188" y="3110781"/>
            <a:ext cx="1058436" cy="1058436"/>
            <a:chOff x="7129600" y="3110781"/>
            <a:chExt cx="1058436" cy="1058436"/>
          </a:xfrm>
        </p:grpSpPr>
        <p:sp>
          <p:nvSpPr>
            <p:cNvPr id="67" name="Oval 66">
              <a:extLst>
                <a:ext uri="{FF2B5EF4-FFF2-40B4-BE49-F238E27FC236}">
                  <a16:creationId xmlns:a16="http://schemas.microsoft.com/office/drawing/2014/main" id="{570847B3-7557-EEA9-2E97-7F12F176CEE5}"/>
                </a:ext>
              </a:extLst>
            </p:cNvPr>
            <p:cNvSpPr/>
            <p:nvPr/>
          </p:nvSpPr>
          <p:spPr>
            <a:xfrm>
              <a:off x="7129600" y="3110781"/>
              <a:ext cx="1058436" cy="1058436"/>
            </a:xfrm>
            <a:prstGeom prst="ellipse">
              <a:avLst/>
            </a:prstGeom>
            <a:solidFill>
              <a:schemeClr val="tx1">
                <a:alpha val="41000"/>
              </a:schemeClr>
            </a:solidFill>
            <a:ln w="38100">
              <a:noFill/>
            </a:ln>
            <a:effectLst>
              <a:softEdge rad="203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a:extLst>
                <a:ext uri="{FF2B5EF4-FFF2-40B4-BE49-F238E27FC236}">
                  <a16:creationId xmlns:a16="http://schemas.microsoft.com/office/drawing/2014/main" id="{6BF0E97B-2617-6EAF-D5F1-0590118446E5}"/>
                </a:ext>
              </a:extLst>
            </p:cNvPr>
            <p:cNvSpPr/>
            <p:nvPr/>
          </p:nvSpPr>
          <p:spPr>
            <a:xfrm>
              <a:off x="7356474" y="3115983"/>
              <a:ext cx="770942" cy="770942"/>
            </a:xfrm>
            <a:prstGeom prst="ellipse">
              <a:avLst/>
            </a:prstGeom>
            <a:gradFill>
              <a:gsLst>
                <a:gs pos="0">
                  <a:schemeClr val="accent3"/>
                </a:gs>
                <a:gs pos="100000">
                  <a:schemeClr val="accent3">
                    <a:lumMod val="75000"/>
                  </a:schemeClr>
                </a:gs>
              </a:gsLst>
              <a:lin ang="13500000" scaled="1"/>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Door Open with solid fill">
              <a:extLst>
                <a:ext uri="{FF2B5EF4-FFF2-40B4-BE49-F238E27FC236}">
                  <a16:creationId xmlns:a16="http://schemas.microsoft.com/office/drawing/2014/main" id="{678059A8-C8D4-8449-0BE4-A21AF33DED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0004" y="3289513"/>
              <a:ext cx="423883" cy="423883"/>
            </a:xfrm>
            <a:prstGeom prst="rect">
              <a:avLst/>
            </a:prstGeom>
          </p:spPr>
        </p:pic>
      </p:grpSp>
      <p:grpSp>
        <p:nvGrpSpPr>
          <p:cNvPr id="21" name="Group 20">
            <a:extLst>
              <a:ext uri="{FF2B5EF4-FFF2-40B4-BE49-F238E27FC236}">
                <a16:creationId xmlns:a16="http://schemas.microsoft.com/office/drawing/2014/main" id="{6F51571A-BB14-7A1C-C28E-2EE21735B816}"/>
              </a:ext>
            </a:extLst>
          </p:cNvPr>
          <p:cNvGrpSpPr/>
          <p:nvPr/>
        </p:nvGrpSpPr>
        <p:grpSpPr>
          <a:xfrm>
            <a:off x="3620182" y="2723708"/>
            <a:ext cx="862760" cy="884133"/>
            <a:chOff x="3618594" y="2723707"/>
            <a:chExt cx="862760" cy="884133"/>
          </a:xfrm>
        </p:grpSpPr>
        <p:sp>
          <p:nvSpPr>
            <p:cNvPr id="66" name="Oval 65">
              <a:extLst>
                <a:ext uri="{FF2B5EF4-FFF2-40B4-BE49-F238E27FC236}">
                  <a16:creationId xmlns:a16="http://schemas.microsoft.com/office/drawing/2014/main" id="{33CC1301-64FA-3C2E-6C9E-E3096445AD46}"/>
                </a:ext>
              </a:extLst>
            </p:cNvPr>
            <p:cNvSpPr/>
            <p:nvPr/>
          </p:nvSpPr>
          <p:spPr>
            <a:xfrm>
              <a:off x="3618594" y="2745080"/>
              <a:ext cx="862760" cy="862760"/>
            </a:xfrm>
            <a:prstGeom prst="ellipse">
              <a:avLst/>
            </a:prstGeom>
            <a:solidFill>
              <a:schemeClr val="tx1">
                <a:alpha val="41000"/>
              </a:schemeClr>
            </a:solidFill>
            <a:ln w="38100">
              <a:noFill/>
            </a:ln>
            <a:effectLst>
              <a:softEdge rad="203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7C2861D3-CCCF-7FCA-2945-C3055026AC0C}"/>
                </a:ext>
              </a:extLst>
            </p:cNvPr>
            <p:cNvSpPr/>
            <p:nvPr/>
          </p:nvSpPr>
          <p:spPr>
            <a:xfrm>
              <a:off x="3818893" y="2723707"/>
              <a:ext cx="628416" cy="628416"/>
            </a:xfrm>
            <a:prstGeom prst="ellipse">
              <a:avLst/>
            </a:prstGeom>
            <a:gradFill>
              <a:gsLst>
                <a:gs pos="0">
                  <a:schemeClr val="accent2"/>
                </a:gs>
                <a:gs pos="100000">
                  <a:schemeClr val="accent2">
                    <a:lumMod val="75000"/>
                  </a:schemeClr>
                </a:gs>
              </a:gsLst>
              <a:lin ang="13500000" scaled="1"/>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Graphic 5" descr="Gears with solid fill">
              <a:extLst>
                <a:ext uri="{FF2B5EF4-FFF2-40B4-BE49-F238E27FC236}">
                  <a16:creationId xmlns:a16="http://schemas.microsoft.com/office/drawing/2014/main" id="{86CDD5C9-D48C-FE1A-E611-FEADD51BE6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14629" y="2834109"/>
              <a:ext cx="423883" cy="423883"/>
            </a:xfrm>
            <a:prstGeom prst="rect">
              <a:avLst/>
            </a:prstGeom>
          </p:spPr>
        </p:pic>
      </p:grpSp>
      <p:grpSp>
        <p:nvGrpSpPr>
          <p:cNvPr id="15" name="Group 14">
            <a:extLst>
              <a:ext uri="{FF2B5EF4-FFF2-40B4-BE49-F238E27FC236}">
                <a16:creationId xmlns:a16="http://schemas.microsoft.com/office/drawing/2014/main" id="{74BD3E0F-5AFC-BC9A-E5B7-4D4FBF813AB5}"/>
              </a:ext>
            </a:extLst>
          </p:cNvPr>
          <p:cNvGrpSpPr/>
          <p:nvPr/>
        </p:nvGrpSpPr>
        <p:grpSpPr>
          <a:xfrm>
            <a:off x="4341550" y="5065562"/>
            <a:ext cx="1058436" cy="1058436"/>
            <a:chOff x="4339962" y="5065562"/>
            <a:chExt cx="1058436" cy="1058436"/>
          </a:xfrm>
        </p:grpSpPr>
        <p:sp>
          <p:nvSpPr>
            <p:cNvPr id="69" name="Oval 68">
              <a:extLst>
                <a:ext uri="{FF2B5EF4-FFF2-40B4-BE49-F238E27FC236}">
                  <a16:creationId xmlns:a16="http://schemas.microsoft.com/office/drawing/2014/main" id="{DB90F3B7-80D5-8DC3-65D3-1BA2B10C7DC3}"/>
                </a:ext>
              </a:extLst>
            </p:cNvPr>
            <p:cNvSpPr/>
            <p:nvPr/>
          </p:nvSpPr>
          <p:spPr>
            <a:xfrm>
              <a:off x="4339962" y="5065562"/>
              <a:ext cx="1058436" cy="1058436"/>
            </a:xfrm>
            <a:prstGeom prst="ellipse">
              <a:avLst/>
            </a:prstGeom>
            <a:solidFill>
              <a:schemeClr val="tx1">
                <a:alpha val="41000"/>
              </a:schemeClr>
            </a:solidFill>
            <a:ln w="38100">
              <a:noFill/>
            </a:ln>
            <a:effectLst>
              <a:softEdge rad="203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a:extLst>
                <a:ext uri="{FF2B5EF4-FFF2-40B4-BE49-F238E27FC236}">
                  <a16:creationId xmlns:a16="http://schemas.microsoft.com/office/drawing/2014/main" id="{E4EF2BD0-D790-5005-7DFC-D5AA5004EB33}"/>
                </a:ext>
              </a:extLst>
            </p:cNvPr>
            <p:cNvSpPr/>
            <p:nvPr/>
          </p:nvSpPr>
          <p:spPr>
            <a:xfrm>
              <a:off x="4566836" y="5070764"/>
              <a:ext cx="770942" cy="770942"/>
            </a:xfrm>
            <a:prstGeom prst="ellipse">
              <a:avLst/>
            </a:prstGeom>
            <a:gradFill>
              <a:gsLst>
                <a:gs pos="0">
                  <a:schemeClr val="accent1"/>
                </a:gs>
                <a:gs pos="100000">
                  <a:schemeClr val="accent1">
                    <a:lumMod val="75000"/>
                  </a:schemeClr>
                </a:gs>
              </a:gsLst>
              <a:lin ang="13500000" scaled="1"/>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Graphic 7" descr="Handshake with solid fill">
              <a:extLst>
                <a:ext uri="{FF2B5EF4-FFF2-40B4-BE49-F238E27FC236}">
                  <a16:creationId xmlns:a16="http://schemas.microsoft.com/office/drawing/2014/main" id="{8FD57570-8B89-A4FB-7AE1-E7F98678D7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83576" y="5187504"/>
              <a:ext cx="537462" cy="537462"/>
            </a:xfrm>
            <a:prstGeom prst="rect">
              <a:avLst/>
            </a:prstGeom>
          </p:spPr>
        </p:pic>
      </p:grpSp>
      <p:grpSp>
        <p:nvGrpSpPr>
          <p:cNvPr id="14" name="Group 13">
            <a:extLst>
              <a:ext uri="{FF2B5EF4-FFF2-40B4-BE49-F238E27FC236}">
                <a16:creationId xmlns:a16="http://schemas.microsoft.com/office/drawing/2014/main" id="{B6BA1589-A366-24F0-19A8-38D065611245}"/>
              </a:ext>
            </a:extLst>
          </p:cNvPr>
          <p:cNvGrpSpPr/>
          <p:nvPr/>
        </p:nvGrpSpPr>
        <p:grpSpPr>
          <a:xfrm>
            <a:off x="6211316" y="5181036"/>
            <a:ext cx="878406" cy="897654"/>
            <a:chOff x="6209728" y="5181036"/>
            <a:chExt cx="878406" cy="897654"/>
          </a:xfrm>
        </p:grpSpPr>
        <p:sp>
          <p:nvSpPr>
            <p:cNvPr id="68" name="Oval 67">
              <a:extLst>
                <a:ext uri="{FF2B5EF4-FFF2-40B4-BE49-F238E27FC236}">
                  <a16:creationId xmlns:a16="http://schemas.microsoft.com/office/drawing/2014/main" id="{309EA85B-1A4A-02AD-C3BC-F733D7E91572}"/>
                </a:ext>
              </a:extLst>
            </p:cNvPr>
            <p:cNvSpPr/>
            <p:nvPr/>
          </p:nvSpPr>
          <p:spPr>
            <a:xfrm>
              <a:off x="6209728" y="5200284"/>
              <a:ext cx="878406" cy="878406"/>
            </a:xfrm>
            <a:prstGeom prst="ellipse">
              <a:avLst/>
            </a:prstGeom>
            <a:solidFill>
              <a:schemeClr val="tx1">
                <a:alpha val="41000"/>
              </a:schemeClr>
            </a:solidFill>
            <a:ln w="38100">
              <a:noFill/>
            </a:ln>
            <a:effectLst>
              <a:softEdge rad="203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423A4B89-B128-7C88-1204-2940CE2E67FF}"/>
                </a:ext>
              </a:extLst>
            </p:cNvPr>
            <p:cNvSpPr/>
            <p:nvPr/>
          </p:nvSpPr>
          <p:spPr>
            <a:xfrm>
              <a:off x="6412152" y="5181036"/>
              <a:ext cx="639812" cy="639812"/>
            </a:xfrm>
            <a:prstGeom prst="ellipse">
              <a:avLst/>
            </a:prstGeom>
            <a:gradFill>
              <a:gsLst>
                <a:gs pos="0">
                  <a:schemeClr val="accent5"/>
                </a:gs>
                <a:gs pos="100000">
                  <a:schemeClr val="accent5">
                    <a:lumMod val="75000"/>
                  </a:schemeClr>
                </a:gs>
              </a:gsLst>
              <a:lin ang="13500000" scaled="1"/>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descr="Hierarchy with solid fill">
              <a:extLst>
                <a:ext uri="{FF2B5EF4-FFF2-40B4-BE49-F238E27FC236}">
                  <a16:creationId xmlns:a16="http://schemas.microsoft.com/office/drawing/2014/main" id="{91A27134-CA28-C97B-DA19-F765433D5B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20117" y="5289001"/>
              <a:ext cx="423883" cy="423883"/>
            </a:xfrm>
            <a:prstGeom prst="rect">
              <a:avLst/>
            </a:prstGeom>
          </p:spPr>
        </p:pic>
      </p:grpSp>
    </p:spTree>
    <p:extLst>
      <p:ext uri="{BB962C8B-B14F-4D97-AF65-F5344CB8AC3E}">
        <p14:creationId xmlns:p14="http://schemas.microsoft.com/office/powerpoint/2010/main" val="68641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Effect transition="in" filter="fade">
                                      <p:cBhvr>
                                        <p:cTn id="21" dur="500"/>
                                        <p:tgtEl>
                                          <p:spTgt spid="18"/>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
                                        <p:tgtEl>
                                          <p:spTgt spid="21"/>
                                        </p:tgtEl>
                                      </p:cBhvr>
                                    </p:animEffect>
                                    <p:anim calcmode="lin" valueType="num">
                                      <p:cBhvr>
                                        <p:cTn id="32" dur="200" fill="hold"/>
                                        <p:tgtEl>
                                          <p:spTgt spid="21"/>
                                        </p:tgtEl>
                                        <p:attrNameLst>
                                          <p:attrName>ppt_x</p:attrName>
                                        </p:attrNameLst>
                                      </p:cBhvr>
                                      <p:tavLst>
                                        <p:tav tm="0">
                                          <p:val>
                                            <p:strVal val="#ppt_x"/>
                                          </p:val>
                                        </p:tav>
                                        <p:tav tm="100000">
                                          <p:val>
                                            <p:strVal val="#ppt_x"/>
                                          </p:val>
                                        </p:tav>
                                      </p:tavLst>
                                    </p:anim>
                                    <p:anim calcmode="lin" valueType="num">
                                      <p:cBhvr>
                                        <p:cTn id="33" dur="200" fill="hold"/>
                                        <p:tgtEl>
                                          <p:spTgt spid="21"/>
                                        </p:tgtEl>
                                        <p:attrNameLst>
                                          <p:attrName>ppt_y</p:attrName>
                                        </p:attrNameLst>
                                      </p:cBhvr>
                                      <p:tavLst>
                                        <p:tav tm="0">
                                          <p:val>
                                            <p:strVal val="#ppt_y+.1"/>
                                          </p:val>
                                        </p:tav>
                                        <p:tav tm="100000">
                                          <p:val>
                                            <p:strVal val="#ppt_y"/>
                                          </p:val>
                                        </p:tav>
                                      </p:tavLst>
                                    </p:anim>
                                  </p:childTnLst>
                                </p:cTn>
                              </p:par>
                            </p:childTnLst>
                          </p:cTn>
                        </p:par>
                        <p:par>
                          <p:cTn id="34" fill="hold">
                            <p:stCondLst>
                              <p:cond delay="2200"/>
                            </p:stCondLst>
                            <p:childTnLst>
                              <p:par>
                                <p:cTn id="35" presetID="42"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00"/>
                                        <p:tgtEl>
                                          <p:spTgt spid="15"/>
                                        </p:tgtEl>
                                      </p:cBhvr>
                                    </p:animEffect>
                                    <p:anim calcmode="lin" valueType="num">
                                      <p:cBhvr>
                                        <p:cTn id="38" dur="200" fill="hold"/>
                                        <p:tgtEl>
                                          <p:spTgt spid="15"/>
                                        </p:tgtEl>
                                        <p:attrNameLst>
                                          <p:attrName>ppt_x</p:attrName>
                                        </p:attrNameLst>
                                      </p:cBhvr>
                                      <p:tavLst>
                                        <p:tav tm="0">
                                          <p:val>
                                            <p:strVal val="#ppt_x"/>
                                          </p:val>
                                        </p:tav>
                                        <p:tav tm="100000">
                                          <p:val>
                                            <p:strVal val="#ppt_x"/>
                                          </p:val>
                                        </p:tav>
                                      </p:tavLst>
                                    </p:anim>
                                    <p:anim calcmode="lin" valueType="num">
                                      <p:cBhvr>
                                        <p:cTn id="39" dur="20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2400"/>
                            </p:stCondLst>
                            <p:childTnLst>
                              <p:par>
                                <p:cTn id="41" presetID="42"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200"/>
                                        <p:tgtEl>
                                          <p:spTgt spid="13"/>
                                        </p:tgtEl>
                                      </p:cBhvr>
                                    </p:animEffect>
                                    <p:anim calcmode="lin" valueType="num">
                                      <p:cBhvr>
                                        <p:cTn id="44" dur="200" fill="hold"/>
                                        <p:tgtEl>
                                          <p:spTgt spid="13"/>
                                        </p:tgtEl>
                                        <p:attrNameLst>
                                          <p:attrName>ppt_x</p:attrName>
                                        </p:attrNameLst>
                                      </p:cBhvr>
                                      <p:tavLst>
                                        <p:tav tm="0">
                                          <p:val>
                                            <p:strVal val="#ppt_x"/>
                                          </p:val>
                                        </p:tav>
                                        <p:tav tm="100000">
                                          <p:val>
                                            <p:strVal val="#ppt_x"/>
                                          </p:val>
                                        </p:tav>
                                      </p:tavLst>
                                    </p:anim>
                                    <p:anim calcmode="lin" valueType="num">
                                      <p:cBhvr>
                                        <p:cTn id="45" dur="200" fill="hold"/>
                                        <p:tgtEl>
                                          <p:spTgt spid="13"/>
                                        </p:tgtEl>
                                        <p:attrNameLst>
                                          <p:attrName>ppt_y</p:attrName>
                                        </p:attrNameLst>
                                      </p:cBhvr>
                                      <p:tavLst>
                                        <p:tav tm="0">
                                          <p:val>
                                            <p:strVal val="#ppt_y+.1"/>
                                          </p:val>
                                        </p:tav>
                                        <p:tav tm="100000">
                                          <p:val>
                                            <p:strVal val="#ppt_y"/>
                                          </p:val>
                                        </p:tav>
                                      </p:tavLst>
                                    </p:anim>
                                  </p:childTnLst>
                                </p:cTn>
                              </p:par>
                            </p:childTnLst>
                          </p:cTn>
                        </p:par>
                        <p:par>
                          <p:cTn id="46" fill="hold">
                            <p:stCondLst>
                              <p:cond delay="2600"/>
                            </p:stCondLst>
                            <p:childTnLst>
                              <p:par>
                                <p:cTn id="47" presetID="42"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200"/>
                                        <p:tgtEl>
                                          <p:spTgt spid="14"/>
                                        </p:tgtEl>
                                      </p:cBhvr>
                                    </p:animEffect>
                                    <p:anim calcmode="lin" valueType="num">
                                      <p:cBhvr>
                                        <p:cTn id="50" dur="200" fill="hold"/>
                                        <p:tgtEl>
                                          <p:spTgt spid="14"/>
                                        </p:tgtEl>
                                        <p:attrNameLst>
                                          <p:attrName>ppt_x</p:attrName>
                                        </p:attrNameLst>
                                      </p:cBhvr>
                                      <p:tavLst>
                                        <p:tav tm="0">
                                          <p:val>
                                            <p:strVal val="#ppt_x"/>
                                          </p:val>
                                        </p:tav>
                                        <p:tav tm="100000">
                                          <p:val>
                                            <p:strVal val="#ppt_x"/>
                                          </p:val>
                                        </p:tav>
                                      </p:tavLst>
                                    </p:anim>
                                    <p:anim calcmode="lin" valueType="num">
                                      <p:cBhvr>
                                        <p:cTn id="51" dur="200" fill="hold"/>
                                        <p:tgtEl>
                                          <p:spTgt spid="14"/>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500"/>
                                        <p:tgtEl>
                                          <p:spTgt spid="5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fade">
                                      <p:cBhvr>
                                        <p:cTn id="60" dur="500"/>
                                        <p:tgtEl>
                                          <p:spTgt spid="6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childTnLst>
                                </p:cTn>
                              </p:par>
                            </p:childTnLst>
                          </p:cTn>
                        </p:par>
                        <p:par>
                          <p:cTn id="64" fill="hold">
                            <p:stCondLst>
                              <p:cond delay="3100"/>
                            </p:stCondLst>
                            <p:childTnLst>
                              <p:par>
                                <p:cTn id="65" presetID="2" presetClass="entr" presetSubtype="8" decel="100000"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0-#ppt_w/2"/>
                                          </p:val>
                                        </p:tav>
                                        <p:tav tm="100000">
                                          <p:val>
                                            <p:strVal val="#ppt_x"/>
                                          </p:val>
                                        </p:tav>
                                      </p:tavLst>
                                    </p:anim>
                                    <p:anim calcmode="lin" valueType="num">
                                      <p:cBhvr additive="base">
                                        <p:cTn id="68" dur="500" fill="hold"/>
                                        <p:tgtEl>
                                          <p:spTgt spid="22"/>
                                        </p:tgtEl>
                                        <p:attrNameLst>
                                          <p:attrName>ppt_y</p:attrName>
                                        </p:attrNameLst>
                                      </p:cBhvr>
                                      <p:tavLst>
                                        <p:tav tm="0">
                                          <p:val>
                                            <p:strVal val="#ppt_y"/>
                                          </p:val>
                                        </p:tav>
                                        <p:tav tm="100000">
                                          <p:val>
                                            <p:strVal val="#ppt_y"/>
                                          </p:val>
                                        </p:tav>
                                      </p:tavLst>
                                    </p:anim>
                                  </p:childTnLst>
                                </p:cTn>
                              </p:par>
                              <p:par>
                                <p:cTn id="69" presetID="2" presetClass="entr" presetSubtype="8" decel="10000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0-#ppt_w/2"/>
                                          </p:val>
                                        </p:tav>
                                        <p:tav tm="100000">
                                          <p:val>
                                            <p:strVal val="#ppt_x"/>
                                          </p:val>
                                        </p:tav>
                                      </p:tavLst>
                                    </p:anim>
                                    <p:anim calcmode="lin" valueType="num">
                                      <p:cBhvr additive="base">
                                        <p:cTn id="72" dur="500" fill="hold"/>
                                        <p:tgtEl>
                                          <p:spTgt spid="23"/>
                                        </p:tgtEl>
                                        <p:attrNameLst>
                                          <p:attrName>ppt_y</p:attrName>
                                        </p:attrNameLst>
                                      </p:cBhvr>
                                      <p:tavLst>
                                        <p:tav tm="0">
                                          <p:val>
                                            <p:strVal val="#ppt_y"/>
                                          </p:val>
                                        </p:tav>
                                        <p:tav tm="100000">
                                          <p:val>
                                            <p:strVal val="#ppt_y"/>
                                          </p:val>
                                        </p:tav>
                                      </p:tavLst>
                                    </p:anim>
                                  </p:childTnLst>
                                </p:cTn>
                              </p:par>
                            </p:childTnLst>
                          </p:cTn>
                        </p:par>
                        <p:par>
                          <p:cTn id="73" fill="hold">
                            <p:stCondLst>
                              <p:cond delay="3600"/>
                            </p:stCondLst>
                            <p:childTnLst>
                              <p:par>
                                <p:cTn id="74" presetID="2" presetClass="entr" presetSubtype="2" decel="100000" fill="hold" nodeType="afterEffect">
                                  <p:stCondLst>
                                    <p:cond delay="0"/>
                                  </p:stCondLst>
                                  <p:childTnLst>
                                    <p:set>
                                      <p:cBhvr>
                                        <p:cTn id="75" dur="1" fill="hold">
                                          <p:stCondLst>
                                            <p:cond delay="0"/>
                                          </p:stCondLst>
                                        </p:cTn>
                                        <p:tgtEl>
                                          <p:spTgt spid="65"/>
                                        </p:tgtEl>
                                        <p:attrNameLst>
                                          <p:attrName>style.visibility</p:attrName>
                                        </p:attrNameLst>
                                      </p:cBhvr>
                                      <p:to>
                                        <p:strVal val="visible"/>
                                      </p:to>
                                    </p:set>
                                    <p:anim calcmode="lin" valueType="num">
                                      <p:cBhvr additive="base">
                                        <p:cTn id="76" dur="500" fill="hold"/>
                                        <p:tgtEl>
                                          <p:spTgt spid="65"/>
                                        </p:tgtEl>
                                        <p:attrNameLst>
                                          <p:attrName>ppt_x</p:attrName>
                                        </p:attrNameLst>
                                      </p:cBhvr>
                                      <p:tavLst>
                                        <p:tav tm="0">
                                          <p:val>
                                            <p:strVal val="1+#ppt_w/2"/>
                                          </p:val>
                                        </p:tav>
                                        <p:tav tm="100000">
                                          <p:val>
                                            <p:strVal val="#ppt_x"/>
                                          </p:val>
                                        </p:tav>
                                      </p:tavLst>
                                    </p:anim>
                                    <p:anim calcmode="lin" valueType="num">
                                      <p:cBhvr additive="base">
                                        <p:cTn id="77" dur="500" fill="hold"/>
                                        <p:tgtEl>
                                          <p:spTgt spid="65"/>
                                        </p:tgtEl>
                                        <p:attrNameLst>
                                          <p:attrName>ppt_y</p:attrName>
                                        </p:attrNameLst>
                                      </p:cBhvr>
                                      <p:tavLst>
                                        <p:tav tm="0">
                                          <p:val>
                                            <p:strVal val="#ppt_y"/>
                                          </p:val>
                                        </p:tav>
                                        <p:tav tm="100000">
                                          <p:val>
                                            <p:strVal val="#ppt_y"/>
                                          </p:val>
                                        </p:tav>
                                      </p:tavLst>
                                    </p:anim>
                                  </p:childTnLst>
                                </p:cTn>
                              </p:par>
                              <p:par>
                                <p:cTn id="78" presetID="2" presetClass="entr" presetSubtype="2" decel="100000" fill="hold" nodeType="withEffect">
                                  <p:stCondLst>
                                    <p:cond delay="0"/>
                                  </p:stCondLst>
                                  <p:childTnLst>
                                    <p:set>
                                      <p:cBhvr>
                                        <p:cTn id="79" dur="1" fill="hold">
                                          <p:stCondLst>
                                            <p:cond delay="0"/>
                                          </p:stCondLst>
                                        </p:cTn>
                                        <p:tgtEl>
                                          <p:spTgt spid="58"/>
                                        </p:tgtEl>
                                        <p:attrNameLst>
                                          <p:attrName>style.visibility</p:attrName>
                                        </p:attrNameLst>
                                      </p:cBhvr>
                                      <p:to>
                                        <p:strVal val="visible"/>
                                      </p:to>
                                    </p:set>
                                    <p:anim calcmode="lin" valueType="num">
                                      <p:cBhvr additive="base">
                                        <p:cTn id="80" dur="500" fill="hold"/>
                                        <p:tgtEl>
                                          <p:spTgt spid="58"/>
                                        </p:tgtEl>
                                        <p:attrNameLst>
                                          <p:attrName>ppt_x</p:attrName>
                                        </p:attrNameLst>
                                      </p:cBhvr>
                                      <p:tavLst>
                                        <p:tav tm="0">
                                          <p:val>
                                            <p:strVal val="1+#ppt_w/2"/>
                                          </p:val>
                                        </p:tav>
                                        <p:tav tm="100000">
                                          <p:val>
                                            <p:strVal val="#ppt_x"/>
                                          </p:val>
                                        </p:tav>
                                      </p:tavLst>
                                    </p:anim>
                                    <p:anim calcmode="lin" valueType="num">
                                      <p:cBhvr additive="base">
                                        <p:cTn id="81"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3" grpId="0" animBg="1"/>
      <p:bldP spid="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8" name="Rectangle 1047">
            <a:extLst>
              <a:ext uri="{FF2B5EF4-FFF2-40B4-BE49-F238E27FC236}">
                <a16:creationId xmlns:a16="http://schemas.microsoft.com/office/drawing/2014/main" id="{EE5F705A-5E81-4B3A-8EF4-911982DB3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Freeform: Shape 1049">
            <a:extLst>
              <a:ext uri="{FF2B5EF4-FFF2-40B4-BE49-F238E27FC236}">
                <a16:creationId xmlns:a16="http://schemas.microsoft.com/office/drawing/2014/main" id="{AD8F92D9-1751-4ABF-9CB7-D198C9A05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9067" y="0"/>
            <a:ext cx="1715241" cy="6858000"/>
          </a:xfrm>
          <a:custGeom>
            <a:avLst/>
            <a:gdLst>
              <a:gd name="connsiteX0" fmla="*/ 1619628 w 1715241"/>
              <a:gd name="connsiteY0" fmla="*/ 0 h 6858000"/>
              <a:gd name="connsiteX1" fmla="*/ 1715241 w 1715241"/>
              <a:gd name="connsiteY1" fmla="*/ 0 h 6858000"/>
              <a:gd name="connsiteX2" fmla="*/ 1711235 w 1715241"/>
              <a:gd name="connsiteY2" fmla="*/ 3148 h 6858000"/>
              <a:gd name="connsiteX3" fmla="*/ 95613 w 1715241"/>
              <a:gd name="connsiteY3" fmla="*/ 3429000 h 6858000"/>
              <a:gd name="connsiteX4" fmla="*/ 1711235 w 1715241"/>
              <a:gd name="connsiteY4" fmla="*/ 6854853 h 6858000"/>
              <a:gd name="connsiteX5" fmla="*/ 1715240 w 1715241"/>
              <a:gd name="connsiteY5" fmla="*/ 6858000 h 6858000"/>
              <a:gd name="connsiteX6" fmla="*/ 1619627 w 1715241"/>
              <a:gd name="connsiteY6" fmla="*/ 6858000 h 6858000"/>
              <a:gd name="connsiteX7" fmla="*/ 1615622 w 1715241"/>
              <a:gd name="connsiteY7" fmla="*/ 6854853 h 6858000"/>
              <a:gd name="connsiteX8" fmla="*/ 0 w 1715241"/>
              <a:gd name="connsiteY8" fmla="*/ 3429000 h 6858000"/>
              <a:gd name="connsiteX9" fmla="*/ 1615622 w 1715241"/>
              <a:gd name="connsiteY9"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5241" h="6858000">
                <a:moveTo>
                  <a:pt x="1619628" y="0"/>
                </a:moveTo>
                <a:lnTo>
                  <a:pt x="1715241" y="0"/>
                </a:lnTo>
                <a:lnTo>
                  <a:pt x="1711235" y="3148"/>
                </a:lnTo>
                <a:cubicBezTo>
                  <a:pt x="724534" y="817446"/>
                  <a:pt x="95613" y="2049777"/>
                  <a:pt x="95613" y="3429000"/>
                </a:cubicBezTo>
                <a:cubicBezTo>
                  <a:pt x="95613" y="4808224"/>
                  <a:pt x="724534" y="6040555"/>
                  <a:pt x="1711235" y="6854853"/>
                </a:cubicBezTo>
                <a:lnTo>
                  <a:pt x="1715240" y="6858000"/>
                </a:lnTo>
                <a:lnTo>
                  <a:pt x="1619627" y="6858000"/>
                </a:lnTo>
                <a:lnTo>
                  <a:pt x="1615622" y="6854853"/>
                </a:lnTo>
                <a:cubicBezTo>
                  <a:pt x="628921" y="6040555"/>
                  <a:pt x="0" y="4808224"/>
                  <a:pt x="0" y="3429000"/>
                </a:cubicBezTo>
                <a:cubicBezTo>
                  <a:pt x="0" y="2049777"/>
                  <a:pt x="628921" y="817446"/>
                  <a:pt x="1615622" y="3148"/>
                </a:cubicBezTo>
                <a:close/>
              </a:path>
            </a:pathLst>
          </a:custGeom>
          <a:solidFill>
            <a:schemeClr val="accent6">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52" name="Freeform: Shape 1051">
            <a:extLst>
              <a:ext uri="{FF2B5EF4-FFF2-40B4-BE49-F238E27FC236}">
                <a16:creationId xmlns:a16="http://schemas.microsoft.com/office/drawing/2014/main" id="{6D6B998F-CA62-4EE6-B7E7-046377D4F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7816" y="2306119"/>
            <a:ext cx="1164184" cy="2245762"/>
          </a:xfrm>
          <a:custGeom>
            <a:avLst/>
            <a:gdLst>
              <a:gd name="connsiteX0" fmla="*/ 1436137 w 1488962"/>
              <a:gd name="connsiteY0" fmla="*/ 0 h 2872274"/>
              <a:gd name="connsiteX1" fmla="*/ 1488962 w 1488962"/>
              <a:gd name="connsiteY1" fmla="*/ 2668 h 2872274"/>
              <a:gd name="connsiteX2" fmla="*/ 1488962 w 1488962"/>
              <a:gd name="connsiteY2" fmla="*/ 2869607 h 2872274"/>
              <a:gd name="connsiteX3" fmla="*/ 1436137 w 1488962"/>
              <a:gd name="connsiteY3" fmla="*/ 2872274 h 2872274"/>
              <a:gd name="connsiteX4" fmla="*/ 0 w 1488962"/>
              <a:gd name="connsiteY4" fmla="*/ 1436137 h 2872274"/>
              <a:gd name="connsiteX5" fmla="*/ 1436137 w 1488962"/>
              <a:gd name="connsiteY5" fmla="*/ 0 h 28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8962" h="2872274">
                <a:moveTo>
                  <a:pt x="1436137" y="0"/>
                </a:moveTo>
                <a:lnTo>
                  <a:pt x="1488962" y="2668"/>
                </a:lnTo>
                <a:lnTo>
                  <a:pt x="1488962" y="2869607"/>
                </a:lnTo>
                <a:lnTo>
                  <a:pt x="1436137" y="2872274"/>
                </a:lnTo>
                <a:cubicBezTo>
                  <a:pt x="642980" y="2872274"/>
                  <a:pt x="0" y="2229294"/>
                  <a:pt x="0" y="1436137"/>
                </a:cubicBezTo>
                <a:cubicBezTo>
                  <a:pt x="0" y="642980"/>
                  <a:pt x="642980" y="0"/>
                  <a:pt x="1436137" y="0"/>
                </a:cubicBez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A diagram of extracting load&#10;&#10;AI-generated content may be incorrect.">
            <a:extLst>
              <a:ext uri="{FF2B5EF4-FFF2-40B4-BE49-F238E27FC236}">
                <a16:creationId xmlns:a16="http://schemas.microsoft.com/office/drawing/2014/main" id="{D06C3B75-36E5-6CC7-7329-F783A072A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42" y="2268853"/>
            <a:ext cx="4640584" cy="2320292"/>
          </a:xfrm>
          <a:prstGeom prst="rect">
            <a:avLst/>
          </a:prstGeom>
          <a:solidFill>
            <a:schemeClr val="bg1"/>
          </a:solidFill>
          <a:ln>
            <a:noFill/>
          </a:ln>
          <a:scene3d>
            <a:camera prst="orthographicFront"/>
            <a:lightRig rig="threePt" dir="t"/>
          </a:scene3d>
          <a:sp3d extrusionH="76200" contourW="12700">
            <a:bevelT/>
            <a:bevelB/>
            <a:extrusionClr>
              <a:schemeClr val="accent1">
                <a:lumMod val="40000"/>
                <a:lumOff val="60000"/>
              </a:schemeClr>
            </a:extrusionClr>
            <a:contourClr>
              <a:schemeClr val="accent1">
                <a:lumMod val="40000"/>
                <a:lumOff val="60000"/>
              </a:schemeClr>
            </a:contourClr>
          </a:sp3d>
        </p:spPr>
      </p:pic>
      <p:pic>
        <p:nvPicPr>
          <p:cNvPr id="1028" name="Picture 4">
            <a:extLst>
              <a:ext uri="{FF2B5EF4-FFF2-40B4-BE49-F238E27FC236}">
                <a16:creationId xmlns:a16="http://schemas.microsoft.com/office/drawing/2014/main" id="{A09836F0-083E-9FCA-60AF-B6D927C7F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572" y="979200"/>
            <a:ext cx="5422244" cy="48995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929E92D-42EA-1D23-E9CE-0FE56995F4C8}"/>
              </a:ext>
            </a:extLst>
          </p:cNvPr>
          <p:cNvSpPr txBox="1"/>
          <p:nvPr/>
        </p:nvSpPr>
        <p:spPr>
          <a:xfrm>
            <a:off x="63737" y="6370081"/>
            <a:ext cx="4859086" cy="461665"/>
          </a:xfrm>
          <a:prstGeom prst="rect">
            <a:avLst/>
          </a:prstGeom>
          <a:noFill/>
          <a:scene3d>
            <a:camera prst="isometricOffAxis1Top"/>
            <a:lightRig rig="threePt" dir="t"/>
          </a:scene3d>
          <a:sp3d>
            <a:bevelT prst="angle"/>
          </a:sp3d>
        </p:spPr>
        <p:txBody>
          <a:bodyPr wrap="none" rtlCol="0">
            <a:spAutoFit/>
            <a:flatTx/>
          </a:bodyPr>
          <a:lstStyle/>
          <a:p>
            <a:pPr algn="ctr"/>
            <a:r>
              <a:rPr lang="en-US" sz="24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Pr>
              <a:t>WIP - Architecture in Oracle Exa CC</a:t>
            </a:r>
          </a:p>
        </p:txBody>
      </p:sp>
    </p:spTree>
    <p:extLst>
      <p:ext uri="{BB962C8B-B14F-4D97-AF65-F5344CB8AC3E}">
        <p14:creationId xmlns:p14="http://schemas.microsoft.com/office/powerpoint/2010/main" val="2117652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data governance&#10;&#10;AI-generated content may be incorrect.">
            <a:extLst>
              <a:ext uri="{FF2B5EF4-FFF2-40B4-BE49-F238E27FC236}">
                <a16:creationId xmlns:a16="http://schemas.microsoft.com/office/drawing/2014/main" id="{40ED050F-5E25-8A14-F1EA-A3DAEC9C6AC5}"/>
              </a:ext>
            </a:extLst>
          </p:cNvPr>
          <p:cNvPicPr>
            <a:picLocks noChangeAspect="1"/>
          </p:cNvPicPr>
          <p:nvPr/>
        </p:nvPicPr>
        <p:blipFill>
          <a:blip r:embed="rId2">
            <a:extLst>
              <a:ext uri="{28A0092B-C50C-407E-A947-70E740481C1C}">
                <a14:useLocalDpi xmlns:a14="http://schemas.microsoft.com/office/drawing/2010/main" val="0"/>
              </a:ext>
            </a:extLst>
          </a:blip>
          <a:srcRect l="2439" r="262"/>
          <a:stretch/>
        </p:blipFill>
        <p:spPr>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Tree>
    <p:extLst>
      <p:ext uri="{BB962C8B-B14F-4D97-AF65-F5344CB8AC3E}">
        <p14:creationId xmlns:p14="http://schemas.microsoft.com/office/powerpoint/2010/main" val="28586930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2162</TotalTime>
  <Words>649</Words>
  <Application>Microsoft Office PowerPoint</Application>
  <PresentationFormat>Widescreen</PresentationFormat>
  <Paragraphs>174</Paragraphs>
  <Slides>15</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__fkGroteskNeue_598ab8</vt:lpstr>
      <vt:lpstr>Aptos</vt:lpstr>
      <vt:lpstr>Aptos Display</vt:lpstr>
      <vt:lpstr>Arial</vt:lpstr>
      <vt:lpstr>Segoe UI</vt:lpstr>
      <vt:lpstr>var(--font-fk-grotesk)</vt:lpstr>
      <vt:lpstr>Wingdings</vt:lpstr>
      <vt:lpstr>Office Theme</vt:lpstr>
      <vt:lpstr> </vt:lpstr>
      <vt:lpstr>PowerPoint Presentation</vt:lpstr>
      <vt:lpstr>PowerPoint Presentation</vt:lpstr>
      <vt:lpstr>PowerPoint Presentation</vt:lpstr>
      <vt:lpstr>PowerPoint Presentation</vt:lpstr>
      <vt:lpstr>Benefits of a Data Lake</vt:lpstr>
      <vt:lpstr>Use CASES </vt:lpstr>
      <vt:lpstr>PowerPoint Presentation</vt:lpstr>
      <vt:lpstr>PowerPoint Presentation</vt:lpstr>
      <vt:lpstr>Benefits of a Data Lake </vt:lpstr>
      <vt:lpstr>PowerPoint Presentation</vt:lpstr>
      <vt:lpstr>Integration</vt:lpstr>
      <vt:lpstr>Data Governance</vt:lpstr>
      <vt:lpstr>Technology Stack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Pritam Babasaheb Jagdale</dc:creator>
  <cp:lastModifiedBy>Pritam Babasaheb Jagdale</cp:lastModifiedBy>
  <cp:revision>26</cp:revision>
  <dcterms:created xsi:type="dcterms:W3CDTF">2024-08-08T18:30:28Z</dcterms:created>
  <dcterms:modified xsi:type="dcterms:W3CDTF">2025-04-16T03:36:57Z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bf2e21b-8682-41a1-886a-0fede982e1dd_Enabled">
    <vt:lpwstr>true</vt:lpwstr>
  </property>
  <property fmtid="{D5CDD505-2E9C-101B-9397-08002B2CF9AE}" pid="3" name="MSIP_Label_bbf2e21b-8682-41a1-886a-0fede982e1dd_SetDate">
    <vt:lpwstr>2025-04-08T10:59:28Z</vt:lpwstr>
  </property>
  <property fmtid="{D5CDD505-2E9C-101B-9397-08002B2CF9AE}" pid="4" name="MSIP_Label_bbf2e21b-8682-41a1-886a-0fede982e1dd_Method">
    <vt:lpwstr>Privileged</vt:lpwstr>
  </property>
  <property fmtid="{D5CDD505-2E9C-101B-9397-08002B2CF9AE}" pid="5" name="MSIP_Label_bbf2e21b-8682-41a1-886a-0fede982e1dd_Name">
    <vt:lpwstr>BACL-General</vt:lpwstr>
  </property>
  <property fmtid="{D5CDD505-2E9C-101B-9397-08002B2CF9AE}" pid="6" name="MSIP_Label_bbf2e21b-8682-41a1-886a-0fede982e1dd_SiteId">
    <vt:lpwstr>23ac4e37-82ec-4cbb-9935-7a2305144f1e</vt:lpwstr>
  </property>
  <property fmtid="{D5CDD505-2E9C-101B-9397-08002B2CF9AE}" pid="7" name="MSIP_Label_bbf2e21b-8682-41a1-886a-0fede982e1dd_ActionId">
    <vt:lpwstr>963058b4-930d-46c9-a7f9-da6ac6a129b2</vt:lpwstr>
  </property>
  <property fmtid="{D5CDD505-2E9C-101B-9397-08002B2CF9AE}" pid="8" name="MSIP_Label_bbf2e21b-8682-41a1-886a-0fede982e1dd_ContentBits">
    <vt:lpwstr>0</vt:lpwstr>
  </property>
  <property fmtid="{D5CDD505-2E9C-101B-9397-08002B2CF9AE}" pid="9" name="MSIP_Label_bbf2e21b-8682-41a1-886a-0fede982e1dd_Tag">
    <vt:lpwstr>10, 0, 1, 1</vt:lpwstr>
  </property>
</Properties>
</file>